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262" r:id="rId4"/>
    <p:sldId id="263" r:id="rId5"/>
    <p:sldId id="264" r:id="rId6"/>
    <p:sldId id="257" r:id="rId7"/>
    <p:sldId id="258" r:id="rId8"/>
    <p:sldId id="259" r:id="rId9"/>
    <p:sldId id="260" r:id="rId10"/>
    <p:sldId id="261" r:id="rId11"/>
    <p:sldId id="265" r:id="rId12"/>
    <p:sldId id="266" r:id="rId13"/>
    <p:sldId id="267" r:id="rId14"/>
    <p:sldId id="281" r:id="rId15"/>
    <p:sldId id="280" r:id="rId16"/>
    <p:sldId id="269" r:id="rId17"/>
    <p:sldId id="270" r:id="rId18"/>
    <p:sldId id="271" r:id="rId19"/>
    <p:sldId id="272"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8200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3"/>
    <p:restoredTop sz="93077"/>
  </p:normalViewPr>
  <p:slideViewPr>
    <p:cSldViewPr>
      <p:cViewPr varScale="1">
        <p:scale>
          <a:sx n="59" d="100"/>
          <a:sy n="59" d="100"/>
        </p:scale>
        <p:origin x="115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hh\Desktop\Calc-12\Oil\OilDataUSWorld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hh\Desktop\Calc-12\Oil\OilDataUSWorld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hh\Desktop\Calc-12\Oil\OilDataUSWorld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US Oil Production 1931-1950</a:t>
            </a:r>
          </a:p>
        </c:rich>
      </c:tx>
      <c:layout/>
      <c:overlay val="0"/>
    </c:title>
    <c:autoTitleDeleted val="0"/>
    <c:plotArea>
      <c:layout/>
      <c:scatterChart>
        <c:scatterStyle val="lineMarker"/>
        <c:varyColors val="0"/>
        <c:ser>
          <c:idx val="0"/>
          <c:order val="0"/>
          <c:spPr>
            <a:ln w="28575">
              <a:noFill/>
            </a:ln>
          </c:spPr>
          <c:marker>
            <c:spPr>
              <a:solidFill>
                <a:schemeClr val="accent2">
                  <a:lumMod val="75000"/>
                </a:schemeClr>
              </a:solidFill>
            </c:spPr>
          </c:marker>
          <c:trendline>
            <c:trendlineType val="linear"/>
            <c:dispRSqr val="1"/>
            <c:dispEq val="1"/>
            <c:trendlineLbl>
              <c:layout>
                <c:manualLayout>
                  <c:x val="-0.00798248110552447"/>
                  <c:y val="0.160598290598291"/>
                </c:manualLayout>
              </c:layout>
              <c:tx>
                <c:rich>
                  <a:bodyPr/>
                  <a:lstStyle/>
                  <a:p>
                    <a:pPr>
                      <a:defRPr/>
                    </a:pPr>
                    <a:r>
                      <a:rPr lang="en-US" sz="1400" b="1" baseline="0" dirty="0"/>
                      <a:t>y = -0.00036x + 0.0649</a:t>
                    </a:r>
                    <a:endParaRPr lang="en-US" sz="1400" b="1" dirty="0"/>
                  </a:p>
                </c:rich>
              </c:tx>
              <c:numFmt formatCode="#,##0.000000" sourceLinked="0"/>
            </c:trendlineLbl>
          </c:trendline>
          <c:xVal>
            <c:numRef>
              <c:f>'[OilDataUSWorld2012.xlsx]US Oil Data 1900-2010'!$I$38:$I$57</c:f>
              <c:numCache>
                <c:formatCode>General</c:formatCode>
                <c:ptCount val="20"/>
                <c:pt idx="0">
                  <c:v>13.8</c:v>
                </c:pt>
                <c:pt idx="1">
                  <c:v>14.6</c:v>
                </c:pt>
                <c:pt idx="2">
                  <c:v>15.5</c:v>
                </c:pt>
                <c:pt idx="3">
                  <c:v>16.4</c:v>
                </c:pt>
                <c:pt idx="4">
                  <c:v>17.4</c:v>
                </c:pt>
                <c:pt idx="5">
                  <c:v>18.5</c:v>
                </c:pt>
                <c:pt idx="6">
                  <c:v>19.8</c:v>
                </c:pt>
                <c:pt idx="7">
                  <c:v>21.0</c:v>
                </c:pt>
                <c:pt idx="8">
                  <c:v>22.3</c:v>
                </c:pt>
                <c:pt idx="9">
                  <c:v>23.8</c:v>
                </c:pt>
                <c:pt idx="10">
                  <c:v>25.2</c:v>
                </c:pt>
                <c:pt idx="11">
                  <c:v>26.6</c:v>
                </c:pt>
                <c:pt idx="12">
                  <c:v>28.1</c:v>
                </c:pt>
                <c:pt idx="13">
                  <c:v>29.8</c:v>
                </c:pt>
                <c:pt idx="14">
                  <c:v>31.5</c:v>
                </c:pt>
                <c:pt idx="15">
                  <c:v>33.2</c:v>
                </c:pt>
                <c:pt idx="16">
                  <c:v>35.1</c:v>
                </c:pt>
                <c:pt idx="17">
                  <c:v>37.1</c:v>
                </c:pt>
                <c:pt idx="18">
                  <c:v>38.9</c:v>
                </c:pt>
                <c:pt idx="19">
                  <c:v>40.9</c:v>
                </c:pt>
              </c:numCache>
            </c:numRef>
          </c:xVal>
          <c:yVal>
            <c:numRef>
              <c:f>'[OilDataUSWorld2012.xlsx]US Oil Data 1900-2010'!$J$38:$J$57</c:f>
              <c:numCache>
                <c:formatCode>General</c:formatCode>
                <c:ptCount val="20"/>
                <c:pt idx="0">
                  <c:v>0.0616666666666667</c:v>
                </c:pt>
                <c:pt idx="1">
                  <c:v>0.0537671232876713</c:v>
                </c:pt>
                <c:pt idx="2">
                  <c:v>0.0584516129032259</c:v>
                </c:pt>
                <c:pt idx="3">
                  <c:v>0.0554268292682927</c:v>
                </c:pt>
                <c:pt idx="4">
                  <c:v>0.0571264367816092</c:v>
                </c:pt>
                <c:pt idx="5">
                  <c:v>0.0594594594594595</c:v>
                </c:pt>
                <c:pt idx="6">
                  <c:v>0.0646464646464647</c:v>
                </c:pt>
                <c:pt idx="7">
                  <c:v>0.0576190476190477</c:v>
                </c:pt>
                <c:pt idx="8">
                  <c:v>0.0565022421524664</c:v>
                </c:pt>
                <c:pt idx="9">
                  <c:v>0.0630252100840337</c:v>
                </c:pt>
                <c:pt idx="10">
                  <c:v>0.0555555555555555</c:v>
                </c:pt>
                <c:pt idx="11">
                  <c:v>0.0522556390977444</c:v>
                </c:pt>
                <c:pt idx="12">
                  <c:v>0.0537366548042705</c:v>
                </c:pt>
                <c:pt idx="13">
                  <c:v>0.0563758389261745</c:v>
                </c:pt>
                <c:pt idx="14">
                  <c:v>0.0542857142857143</c:v>
                </c:pt>
                <c:pt idx="15">
                  <c:v>0.0521084337349398</c:v>
                </c:pt>
                <c:pt idx="16">
                  <c:v>0.052991452991453</c:v>
                </c:pt>
                <c:pt idx="17">
                  <c:v>0.0544474393530998</c:v>
                </c:pt>
                <c:pt idx="18">
                  <c:v>0.0473007712082263</c:v>
                </c:pt>
                <c:pt idx="19">
                  <c:v>0.0481662591687042</c:v>
                </c:pt>
              </c:numCache>
            </c:numRef>
          </c:yVal>
          <c:smooth val="0"/>
          <c:extLst xmlns:c16r2="http://schemas.microsoft.com/office/drawing/2015/06/chart">
            <c:ext xmlns:c16="http://schemas.microsoft.com/office/drawing/2014/chart" uri="{C3380CC4-5D6E-409C-BE32-E72D297353CC}">
              <c16:uniqueId val="{00000001-42DD-4DFE-B15F-373D1106B07F}"/>
            </c:ext>
          </c:extLst>
        </c:ser>
        <c:dLbls>
          <c:showLegendKey val="0"/>
          <c:showVal val="0"/>
          <c:showCatName val="0"/>
          <c:showSerName val="0"/>
          <c:showPercent val="0"/>
          <c:showBubbleSize val="0"/>
        </c:dLbls>
        <c:axId val="-396270192"/>
        <c:axId val="-358746208"/>
      </c:scatterChart>
      <c:valAx>
        <c:axId val="-396270192"/>
        <c:scaling>
          <c:orientation val="minMax"/>
        </c:scaling>
        <c:delete val="0"/>
        <c:axPos val="b"/>
        <c:title>
          <c:tx>
            <c:rich>
              <a:bodyPr/>
              <a:lstStyle/>
              <a:p>
                <a:pPr>
                  <a:defRPr sz="1200"/>
                </a:pPr>
                <a:r>
                  <a:rPr lang="en-US" sz="1200"/>
                  <a:t>P, total production (bn</a:t>
                </a:r>
                <a:r>
                  <a:rPr lang="en-US" sz="1200" baseline="0"/>
                  <a:t> barrels)</a:t>
                </a:r>
                <a:endParaRPr lang="en-US" sz="1200"/>
              </a:p>
            </c:rich>
          </c:tx>
          <c:layout/>
          <c:overlay val="0"/>
        </c:title>
        <c:numFmt formatCode="General" sourceLinked="1"/>
        <c:majorTickMark val="out"/>
        <c:minorTickMark val="none"/>
        <c:tickLblPos val="nextTo"/>
        <c:txPr>
          <a:bodyPr/>
          <a:lstStyle/>
          <a:p>
            <a:pPr>
              <a:defRPr b="1"/>
            </a:pPr>
            <a:endParaRPr lang="nl-NL"/>
          </a:p>
        </c:txPr>
        <c:crossAx val="-358746208"/>
        <c:crosses val="autoZero"/>
        <c:crossBetween val="midCat"/>
      </c:valAx>
      <c:valAx>
        <c:axId val="-358746208"/>
        <c:scaling>
          <c:orientation val="minMax"/>
        </c:scaling>
        <c:delete val="0"/>
        <c:axPos val="l"/>
        <c:title>
          <c:tx>
            <c:rich>
              <a:bodyPr rot="-5400000" vert="horz"/>
              <a:lstStyle/>
              <a:p>
                <a:pPr>
                  <a:defRPr sz="1200"/>
                </a:pPr>
                <a:r>
                  <a:rPr lang="en-US" sz="1200" b="1" i="0" baseline="0">
                    <a:effectLst/>
                  </a:rPr>
                  <a:t>(1/P)dP/dt</a:t>
                </a:r>
                <a:endParaRPr lang="en-US" sz="1200">
                  <a:effectLst/>
                </a:endParaRPr>
              </a:p>
            </c:rich>
          </c:tx>
          <c:layout/>
          <c:overlay val="0"/>
        </c:title>
        <c:numFmt formatCode="General" sourceLinked="1"/>
        <c:majorTickMark val="out"/>
        <c:minorTickMark val="none"/>
        <c:tickLblPos val="nextTo"/>
        <c:txPr>
          <a:bodyPr/>
          <a:lstStyle/>
          <a:p>
            <a:pPr>
              <a:defRPr b="1"/>
            </a:pPr>
            <a:endParaRPr lang="nl-NL"/>
          </a:p>
        </c:txPr>
        <c:crossAx val="-396270192"/>
        <c:crosses val="autoZero"/>
        <c:crossBetween val="midCat"/>
      </c:valAx>
      <c:spPr>
        <a:solidFill>
          <a:schemeClr val="bg1"/>
        </a:solidFill>
      </c:spPr>
    </c:plotArea>
    <c:plotVisOnly val="1"/>
    <c:dispBlanksAs val="gap"/>
    <c:showDLblsOverMax val="0"/>
  </c:chart>
  <c:spPr>
    <a:solidFill>
      <a:srgbClr val="FFE6CD"/>
    </a:solidFill>
    <a:ln w="6350">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000" b="0" i="0" u="none" strike="noStrike" baseline="0">
                <a:solidFill>
                  <a:srgbClr val="000000"/>
                </a:solidFill>
                <a:latin typeface="Arial"/>
                <a:ea typeface="Arial"/>
                <a:cs typeface="Arial"/>
              </a:defRPr>
            </a:pPr>
            <a:r>
              <a:rPr lang="en-US" sz="1800" b="1" i="0" u="none" strike="noStrike" baseline="0" dirty="0">
                <a:solidFill>
                  <a:srgbClr val="000000"/>
                </a:solidFill>
                <a:latin typeface="Arial"/>
                <a:cs typeface="Arial"/>
              </a:rPr>
              <a:t>US Oil Production       </a:t>
            </a:r>
            <a:r>
              <a:rPr lang="en-US" sz="1800" b="1" i="0" u="none" strike="noStrike" baseline="0" dirty="0" err="1">
                <a:solidFill>
                  <a:srgbClr val="000000"/>
                </a:solidFill>
                <a:latin typeface="Arial"/>
                <a:cs typeface="Arial"/>
              </a:rPr>
              <a:t>dP</a:t>
            </a:r>
            <a:r>
              <a:rPr lang="en-US" sz="1800" b="1" i="0" u="none" strike="noStrike" baseline="0" dirty="0">
                <a:solidFill>
                  <a:srgbClr val="000000"/>
                </a:solidFill>
                <a:latin typeface="Arial"/>
                <a:cs typeface="Arial"/>
              </a:rPr>
              <a:t>/</a:t>
            </a:r>
            <a:r>
              <a:rPr lang="en-US" sz="1800" b="1" i="0" u="none" strike="noStrike" baseline="0" dirty="0" err="1">
                <a:solidFill>
                  <a:srgbClr val="000000"/>
                </a:solidFill>
                <a:latin typeface="Arial"/>
                <a:cs typeface="Arial"/>
              </a:rPr>
              <a:t>dt</a:t>
            </a:r>
            <a:r>
              <a:rPr lang="en-US" sz="1800" b="1" i="0" u="none" strike="noStrike" baseline="0" dirty="0">
                <a:solidFill>
                  <a:srgbClr val="000000"/>
                </a:solidFill>
                <a:latin typeface="Arial"/>
                <a:cs typeface="Arial"/>
              </a:rPr>
              <a:t> vs. P:  Model predicts Quadratic</a:t>
            </a:r>
          </a:p>
        </c:rich>
      </c:tx>
      <c:layout>
        <c:manualLayout>
          <c:xMode val="edge"/>
          <c:yMode val="edge"/>
          <c:x val="0.134069245482597"/>
          <c:y val="0.0591461981431426"/>
        </c:manualLayout>
      </c:layout>
      <c:overlay val="0"/>
      <c:spPr>
        <a:noFill/>
        <a:ln w="25400">
          <a:noFill/>
        </a:ln>
      </c:spPr>
    </c:title>
    <c:autoTitleDeleted val="0"/>
    <c:plotArea>
      <c:layout>
        <c:manualLayout>
          <c:layoutTarget val="inner"/>
          <c:xMode val="edge"/>
          <c:yMode val="edge"/>
          <c:x val="0.111111111111111"/>
          <c:y val="0.152505446623094"/>
          <c:w val="0.837037037037037"/>
          <c:h val="0.745098039215687"/>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trendline>
            <c:spPr>
              <a:ln w="25400"/>
            </c:spPr>
            <c:trendlineType val="poly"/>
            <c:order val="2"/>
            <c:dispRSqr val="1"/>
            <c:dispEq val="1"/>
            <c:trendlineLbl>
              <c:layout>
                <c:manualLayout>
                  <c:x val="-0.0323906702413369"/>
                  <c:y val="0.0223616082080649"/>
                </c:manualLayout>
              </c:layout>
              <c:tx>
                <c:rich>
                  <a:bodyPr/>
                  <a:lstStyle/>
                  <a:p>
                    <a:pPr>
                      <a:defRPr/>
                    </a:pPr>
                    <a:r>
                      <a:rPr lang="en-US" sz="1400" b="1" baseline="0" dirty="0"/>
                      <a:t>y = -0.0002x</a:t>
                    </a:r>
                    <a:r>
                      <a:rPr lang="en-US" sz="1400" b="1" baseline="30000" dirty="0"/>
                      <a:t>2</a:t>
                    </a:r>
                    <a:r>
                      <a:rPr lang="en-US" sz="1400" b="1" baseline="0" dirty="0"/>
                      <a:t> + 0.0543x + 0.1534
R² = 0.9844</a:t>
                    </a:r>
                    <a:endParaRPr lang="en-US" sz="1400" b="1" dirty="0"/>
                  </a:p>
                </c:rich>
              </c:tx>
              <c:numFmt formatCode="General" sourceLinked="0"/>
            </c:trendlineLbl>
          </c:trendline>
          <c:xVal>
            <c:numRef>
              <c:f>'[OilDataUSWorld2012.xlsx]US Oil Data 1900-2010'!$H$6:$H$117</c:f>
              <c:numCache>
                <c:formatCode>General</c:formatCode>
                <c:ptCount val="112"/>
                <c:pt idx="0">
                  <c:v>0.943358999999999</c:v>
                </c:pt>
                <c:pt idx="1">
                  <c:v>1.00698</c:v>
                </c:pt>
                <c:pt idx="2">
                  <c:v>1.076369</c:v>
                </c:pt>
                <c:pt idx="3">
                  <c:v>1.165136</c:v>
                </c:pt>
                <c:pt idx="4">
                  <c:v>1.265596999999999</c:v>
                </c:pt>
                <c:pt idx="5">
                  <c:v>1.382678</c:v>
                </c:pt>
                <c:pt idx="6">
                  <c:v>1.517394999999998</c:v>
                </c:pt>
                <c:pt idx="7">
                  <c:v>1.643889</c:v>
                </c:pt>
                <c:pt idx="8">
                  <c:v>1.809984</c:v>
                </c:pt>
                <c:pt idx="9">
                  <c:v>1.988511</c:v>
                </c:pt>
                <c:pt idx="10">
                  <c:v>2.171682</c:v>
                </c:pt>
                <c:pt idx="11">
                  <c:v>2.381238999999998</c:v>
                </c:pt>
                <c:pt idx="12">
                  <c:v>2.601688</c:v>
                </c:pt>
                <c:pt idx="13">
                  <c:v>2.824622999999998</c:v>
                </c:pt>
                <c:pt idx="14">
                  <c:v>3.073068999999998</c:v>
                </c:pt>
                <c:pt idx="15">
                  <c:v>3.338831999999999</c:v>
                </c:pt>
                <c:pt idx="16">
                  <c:v>3.619936</c:v>
                </c:pt>
                <c:pt idx="17">
                  <c:v>3.920703</c:v>
                </c:pt>
                <c:pt idx="18">
                  <c:v>4.256019</c:v>
                </c:pt>
                <c:pt idx="19">
                  <c:v>4.591947</c:v>
                </c:pt>
                <c:pt idx="20">
                  <c:v>4.970314</c:v>
                </c:pt>
                <c:pt idx="21">
                  <c:v>5.41324300000001</c:v>
                </c:pt>
                <c:pt idx="22">
                  <c:v>5.885425999999993</c:v>
                </c:pt>
                <c:pt idx="23">
                  <c:v>6.442956999999993</c:v>
                </c:pt>
                <c:pt idx="24">
                  <c:v>7.175364</c:v>
                </c:pt>
                <c:pt idx="25">
                  <c:v>7.889304</c:v>
                </c:pt>
                <c:pt idx="26">
                  <c:v>8.509677000000003</c:v>
                </c:pt>
                <c:pt idx="27">
                  <c:v>9.280551000000001</c:v>
                </c:pt>
                <c:pt idx="28">
                  <c:v>10.18168</c:v>
                </c:pt>
                <c:pt idx="29">
                  <c:v>11.083154</c:v>
                </c:pt>
                <c:pt idx="30">
                  <c:v>12.090477</c:v>
                </c:pt>
                <c:pt idx="31">
                  <c:v>12.988488</c:v>
                </c:pt>
                <c:pt idx="32">
                  <c:v>13.839569</c:v>
                </c:pt>
                <c:pt idx="33">
                  <c:v>14.624728</c:v>
                </c:pt>
                <c:pt idx="34">
                  <c:v>15.530384</c:v>
                </c:pt>
                <c:pt idx="35">
                  <c:v>16.43844899999998</c:v>
                </c:pt>
                <c:pt idx="36">
                  <c:v>17.43239099999998</c:v>
                </c:pt>
                <c:pt idx="37">
                  <c:v>18.53090400000002</c:v>
                </c:pt>
                <c:pt idx="38">
                  <c:v>19.808557</c:v>
                </c:pt>
                <c:pt idx="39">
                  <c:v>21.02181100000002</c:v>
                </c:pt>
                <c:pt idx="40">
                  <c:v>22.28606699999998</c:v>
                </c:pt>
                <c:pt idx="41">
                  <c:v>23.78924299999992</c:v>
                </c:pt>
                <c:pt idx="42">
                  <c:v>25.193425</c:v>
                </c:pt>
                <c:pt idx="43">
                  <c:v>26.578904</c:v>
                </c:pt>
                <c:pt idx="44">
                  <c:v>28.084517</c:v>
                </c:pt>
                <c:pt idx="45">
                  <c:v>29.76242099999994</c:v>
                </c:pt>
                <c:pt idx="46">
                  <c:v>31.476076</c:v>
                </c:pt>
                <c:pt idx="47">
                  <c:v>33.20950000000001</c:v>
                </c:pt>
                <c:pt idx="48">
                  <c:v>35.066487</c:v>
                </c:pt>
                <c:pt idx="49">
                  <c:v>37.086672</c:v>
                </c:pt>
                <c:pt idx="50">
                  <c:v>38.92861200000003</c:v>
                </c:pt>
                <c:pt idx="51">
                  <c:v>40.902186</c:v>
                </c:pt>
                <c:pt idx="52">
                  <c:v>43.149897</c:v>
                </c:pt>
                <c:pt idx="53">
                  <c:v>45.43973300000001</c:v>
                </c:pt>
                <c:pt idx="54">
                  <c:v>47.79681500000005</c:v>
                </c:pt>
                <c:pt idx="55">
                  <c:v>50.111803</c:v>
                </c:pt>
                <c:pt idx="56">
                  <c:v>52.596231</c:v>
                </c:pt>
                <c:pt idx="57">
                  <c:v>55.21351400000001</c:v>
                </c:pt>
                <c:pt idx="58">
                  <c:v>57.830415</c:v>
                </c:pt>
                <c:pt idx="59">
                  <c:v>60.27940200000001</c:v>
                </c:pt>
                <c:pt idx="60">
                  <c:v>62.853992</c:v>
                </c:pt>
                <c:pt idx="61">
                  <c:v>65.428925</c:v>
                </c:pt>
                <c:pt idx="62">
                  <c:v>68.050683</c:v>
                </c:pt>
                <c:pt idx="63">
                  <c:v>70.7268719999999</c:v>
                </c:pt>
                <c:pt idx="64">
                  <c:v>73.479595</c:v>
                </c:pt>
                <c:pt idx="65">
                  <c:v>76.266417</c:v>
                </c:pt>
                <c:pt idx="66">
                  <c:v>79.114931</c:v>
                </c:pt>
                <c:pt idx="67">
                  <c:v>82.142694</c:v>
                </c:pt>
                <c:pt idx="68">
                  <c:v>85.35843599999987</c:v>
                </c:pt>
                <c:pt idx="69">
                  <c:v>88.68747799999987</c:v>
                </c:pt>
                <c:pt idx="70">
                  <c:v>92.0592290000001</c:v>
                </c:pt>
                <c:pt idx="71">
                  <c:v>95.57667899999987</c:v>
                </c:pt>
                <c:pt idx="72">
                  <c:v>99.03059299999998</c:v>
                </c:pt>
                <c:pt idx="73">
                  <c:v>102.485961</c:v>
                </c:pt>
                <c:pt idx="74">
                  <c:v>105.846864</c:v>
                </c:pt>
                <c:pt idx="75">
                  <c:v>109.049449</c:v>
                </c:pt>
                <c:pt idx="76">
                  <c:v>112.106228</c:v>
                </c:pt>
                <c:pt idx="77">
                  <c:v>115.0824079999999</c:v>
                </c:pt>
                <c:pt idx="78">
                  <c:v>118.0916730000001</c:v>
                </c:pt>
                <c:pt idx="79">
                  <c:v>121.269889</c:v>
                </c:pt>
                <c:pt idx="80">
                  <c:v>124.3911990000001</c:v>
                </c:pt>
                <c:pt idx="81">
                  <c:v>127.5375640000001</c:v>
                </c:pt>
                <c:pt idx="82">
                  <c:v>130.666188</c:v>
                </c:pt>
                <c:pt idx="83">
                  <c:v>133.8229030000001</c:v>
                </c:pt>
                <c:pt idx="84">
                  <c:v>136.993902</c:v>
                </c:pt>
                <c:pt idx="85">
                  <c:v>140.2435979999998</c:v>
                </c:pt>
                <c:pt idx="86">
                  <c:v>143.518151</c:v>
                </c:pt>
                <c:pt idx="87">
                  <c:v>146.686403</c:v>
                </c:pt>
                <c:pt idx="88">
                  <c:v>149.7337809999999</c:v>
                </c:pt>
                <c:pt idx="89">
                  <c:v>152.712904</c:v>
                </c:pt>
                <c:pt idx="90">
                  <c:v>155.491677</c:v>
                </c:pt>
                <c:pt idx="91">
                  <c:v>158.176364</c:v>
                </c:pt>
                <c:pt idx="92">
                  <c:v>160.883403</c:v>
                </c:pt>
                <c:pt idx="93">
                  <c:v>163.508035</c:v>
                </c:pt>
                <c:pt idx="94">
                  <c:v>166.007068</c:v>
                </c:pt>
                <c:pt idx="95">
                  <c:v>168.438544</c:v>
                </c:pt>
                <c:pt idx="96">
                  <c:v>170.8328120000001</c:v>
                </c:pt>
                <c:pt idx="97">
                  <c:v>173.1988290000001</c:v>
                </c:pt>
                <c:pt idx="98">
                  <c:v>175.55366</c:v>
                </c:pt>
                <c:pt idx="99">
                  <c:v>177.835579</c:v>
                </c:pt>
                <c:pt idx="100">
                  <c:v>179.9823110000002</c:v>
                </c:pt>
                <c:pt idx="101">
                  <c:v>182.113018</c:v>
                </c:pt>
                <c:pt idx="102">
                  <c:v>184.230529</c:v>
                </c:pt>
                <c:pt idx="103">
                  <c:v>186.327653</c:v>
                </c:pt>
                <c:pt idx="104">
                  <c:v>188.4011060000001</c:v>
                </c:pt>
                <c:pt idx="105">
                  <c:v>190.3844080000002</c:v>
                </c:pt>
                <c:pt idx="106">
                  <c:v>192.253398</c:v>
                </c:pt>
                <c:pt idx="107">
                  <c:v>194.1156569999999</c:v>
                </c:pt>
                <c:pt idx="108">
                  <c:v>195.964107</c:v>
                </c:pt>
                <c:pt idx="109">
                  <c:v>197.7759239999999</c:v>
                </c:pt>
                <c:pt idx="110" formatCode="0.000000">
                  <c:v>199.73252</c:v>
                </c:pt>
                <c:pt idx="111">
                  <c:v>201.730657</c:v>
                </c:pt>
              </c:numCache>
            </c:numRef>
          </c:xVal>
          <c:yVal>
            <c:numRef>
              <c:f>'[OilDataUSWorld2012.xlsx]US Oil Data 1900-2010'!$F$6:$F$117</c:f>
              <c:numCache>
                <c:formatCode>General</c:formatCode>
                <c:ptCount val="112"/>
                <c:pt idx="0">
                  <c:v>0.057071</c:v>
                </c:pt>
                <c:pt idx="1">
                  <c:v>0.063621</c:v>
                </c:pt>
                <c:pt idx="2">
                  <c:v>0.069389</c:v>
                </c:pt>
                <c:pt idx="3">
                  <c:v>0.0887670000000002</c:v>
                </c:pt>
                <c:pt idx="4">
                  <c:v>0.100461</c:v>
                </c:pt>
                <c:pt idx="5">
                  <c:v>0.117081</c:v>
                </c:pt>
                <c:pt idx="6">
                  <c:v>0.134717</c:v>
                </c:pt>
                <c:pt idx="7">
                  <c:v>0.126494</c:v>
                </c:pt>
                <c:pt idx="8">
                  <c:v>0.166095</c:v>
                </c:pt>
                <c:pt idx="9">
                  <c:v>0.178527</c:v>
                </c:pt>
                <c:pt idx="10">
                  <c:v>0.183171</c:v>
                </c:pt>
                <c:pt idx="11">
                  <c:v>0.209557</c:v>
                </c:pt>
                <c:pt idx="12">
                  <c:v>0.220449</c:v>
                </c:pt>
                <c:pt idx="13">
                  <c:v>0.222935</c:v>
                </c:pt>
                <c:pt idx="14">
                  <c:v>0.248446</c:v>
                </c:pt>
                <c:pt idx="15">
                  <c:v>0.265763</c:v>
                </c:pt>
                <c:pt idx="16">
                  <c:v>0.281104</c:v>
                </c:pt>
                <c:pt idx="17">
                  <c:v>0.300767</c:v>
                </c:pt>
                <c:pt idx="18">
                  <c:v>0.335316000000001</c:v>
                </c:pt>
                <c:pt idx="19">
                  <c:v>0.335928000000001</c:v>
                </c:pt>
                <c:pt idx="20">
                  <c:v>0.378367</c:v>
                </c:pt>
                <c:pt idx="21">
                  <c:v>0.442929</c:v>
                </c:pt>
                <c:pt idx="22">
                  <c:v>0.472183</c:v>
                </c:pt>
                <c:pt idx="23">
                  <c:v>0.557531</c:v>
                </c:pt>
                <c:pt idx="24">
                  <c:v>0.732407</c:v>
                </c:pt>
                <c:pt idx="25">
                  <c:v>0.713940000000001</c:v>
                </c:pt>
                <c:pt idx="26">
                  <c:v>0.620372999999999</c:v>
                </c:pt>
                <c:pt idx="27">
                  <c:v>0.770874</c:v>
                </c:pt>
                <c:pt idx="28">
                  <c:v>0.901129</c:v>
                </c:pt>
                <c:pt idx="29">
                  <c:v>0.901474</c:v>
                </c:pt>
                <c:pt idx="30">
                  <c:v>1.007322999999999</c:v>
                </c:pt>
                <c:pt idx="31">
                  <c:v>0.898011</c:v>
                </c:pt>
                <c:pt idx="32">
                  <c:v>0.851081</c:v>
                </c:pt>
                <c:pt idx="33">
                  <c:v>0.785159</c:v>
                </c:pt>
                <c:pt idx="34">
                  <c:v>0.905656</c:v>
                </c:pt>
                <c:pt idx="35">
                  <c:v>0.908065</c:v>
                </c:pt>
                <c:pt idx="36">
                  <c:v>0.993942</c:v>
                </c:pt>
                <c:pt idx="37">
                  <c:v>1.098513</c:v>
                </c:pt>
                <c:pt idx="38">
                  <c:v>1.277653</c:v>
                </c:pt>
                <c:pt idx="39">
                  <c:v>1.213254</c:v>
                </c:pt>
                <c:pt idx="40">
                  <c:v>1.264256</c:v>
                </c:pt>
                <c:pt idx="41">
                  <c:v>1.503176</c:v>
                </c:pt>
                <c:pt idx="42">
                  <c:v>1.404182</c:v>
                </c:pt>
                <c:pt idx="43">
                  <c:v>1.385479</c:v>
                </c:pt>
                <c:pt idx="44">
                  <c:v>1.505613</c:v>
                </c:pt>
                <c:pt idx="45">
                  <c:v>1.677904</c:v>
                </c:pt>
                <c:pt idx="46">
                  <c:v>1.713654999999999</c:v>
                </c:pt>
                <c:pt idx="47">
                  <c:v>1.733423999999999</c:v>
                </c:pt>
                <c:pt idx="48">
                  <c:v>1.856987</c:v>
                </c:pt>
                <c:pt idx="49">
                  <c:v>2.020185</c:v>
                </c:pt>
                <c:pt idx="50">
                  <c:v>1.841939999999999</c:v>
                </c:pt>
                <c:pt idx="51">
                  <c:v>1.973574</c:v>
                </c:pt>
                <c:pt idx="52">
                  <c:v>2.247711000000002</c:v>
                </c:pt>
                <c:pt idx="53">
                  <c:v>2.289836</c:v>
                </c:pt>
                <c:pt idx="54">
                  <c:v>2.357082</c:v>
                </c:pt>
                <c:pt idx="55">
                  <c:v>2.314987999999999</c:v>
                </c:pt>
                <c:pt idx="56">
                  <c:v>2.484428</c:v>
                </c:pt>
                <c:pt idx="57">
                  <c:v>2.617283</c:v>
                </c:pt>
                <c:pt idx="58">
                  <c:v>2.616900999999998</c:v>
                </c:pt>
                <c:pt idx="59">
                  <c:v>2.448987</c:v>
                </c:pt>
                <c:pt idx="60">
                  <c:v>2.57459</c:v>
                </c:pt>
                <c:pt idx="61">
                  <c:v>2.574933</c:v>
                </c:pt>
                <c:pt idx="62">
                  <c:v>2.621758</c:v>
                </c:pt>
                <c:pt idx="63">
                  <c:v>2.676188999999998</c:v>
                </c:pt>
                <c:pt idx="64">
                  <c:v>2.752723</c:v>
                </c:pt>
                <c:pt idx="65">
                  <c:v>2.786822</c:v>
                </c:pt>
                <c:pt idx="66">
                  <c:v>2.848514</c:v>
                </c:pt>
                <c:pt idx="67">
                  <c:v>3.027763</c:v>
                </c:pt>
                <c:pt idx="68">
                  <c:v>3.215742</c:v>
                </c:pt>
                <c:pt idx="69">
                  <c:v>3.329041999999998</c:v>
                </c:pt>
                <c:pt idx="70">
                  <c:v>3.371750999999997</c:v>
                </c:pt>
                <c:pt idx="71">
                  <c:v>3.517449999999998</c:v>
                </c:pt>
                <c:pt idx="72">
                  <c:v>3.453914</c:v>
                </c:pt>
                <c:pt idx="73">
                  <c:v>3.455367999999999</c:v>
                </c:pt>
                <c:pt idx="74">
                  <c:v>3.360903</c:v>
                </c:pt>
                <c:pt idx="75">
                  <c:v>3.202585</c:v>
                </c:pt>
                <c:pt idx="76">
                  <c:v>3.056778999999997</c:v>
                </c:pt>
                <c:pt idx="77">
                  <c:v>2.976179999999998</c:v>
                </c:pt>
                <c:pt idx="78">
                  <c:v>3.009264999999999</c:v>
                </c:pt>
                <c:pt idx="79">
                  <c:v>3.178215999999998</c:v>
                </c:pt>
                <c:pt idx="80">
                  <c:v>3.12131</c:v>
                </c:pt>
                <c:pt idx="81">
                  <c:v>3.146365</c:v>
                </c:pt>
                <c:pt idx="82">
                  <c:v>3.128624</c:v>
                </c:pt>
                <c:pt idx="83">
                  <c:v>3.156715</c:v>
                </c:pt>
                <c:pt idx="84">
                  <c:v>3.170999</c:v>
                </c:pt>
                <c:pt idx="85">
                  <c:v>3.249696</c:v>
                </c:pt>
                <c:pt idx="86">
                  <c:v>3.274553</c:v>
                </c:pt>
                <c:pt idx="87">
                  <c:v>3.168252</c:v>
                </c:pt>
                <c:pt idx="88">
                  <c:v>3.047378</c:v>
                </c:pt>
                <c:pt idx="89">
                  <c:v>2.979123</c:v>
                </c:pt>
                <c:pt idx="90">
                  <c:v>2.778773</c:v>
                </c:pt>
                <c:pt idx="91">
                  <c:v>2.684687</c:v>
                </c:pt>
                <c:pt idx="92">
                  <c:v>2.707039000000002</c:v>
                </c:pt>
                <c:pt idx="93">
                  <c:v>2.624632</c:v>
                </c:pt>
                <c:pt idx="94">
                  <c:v>2.499032999999998</c:v>
                </c:pt>
                <c:pt idx="95">
                  <c:v>2.431475999999996</c:v>
                </c:pt>
                <c:pt idx="96">
                  <c:v>2.394267999999998</c:v>
                </c:pt>
                <c:pt idx="97">
                  <c:v>2.366016999999998</c:v>
                </c:pt>
                <c:pt idx="98">
                  <c:v>2.354830999999998</c:v>
                </c:pt>
                <c:pt idx="99">
                  <c:v>2.281919</c:v>
                </c:pt>
                <c:pt idx="100">
                  <c:v>2.146732</c:v>
                </c:pt>
                <c:pt idx="101">
                  <c:v>2.130707</c:v>
                </c:pt>
                <c:pt idx="102">
                  <c:v>2.117511</c:v>
                </c:pt>
                <c:pt idx="103">
                  <c:v>2.097124000000002</c:v>
                </c:pt>
                <c:pt idx="104">
                  <c:v>2.073452999999998</c:v>
                </c:pt>
                <c:pt idx="105">
                  <c:v>1.983302</c:v>
                </c:pt>
                <c:pt idx="106">
                  <c:v>1.86899</c:v>
                </c:pt>
                <c:pt idx="107">
                  <c:v>1.862259</c:v>
                </c:pt>
                <c:pt idx="108">
                  <c:v>1.84845</c:v>
                </c:pt>
                <c:pt idx="109">
                  <c:v>1.811817</c:v>
                </c:pt>
                <c:pt idx="110">
                  <c:v>1.956596</c:v>
                </c:pt>
                <c:pt idx="111">
                  <c:v>1.998137000000001</c:v>
                </c:pt>
              </c:numCache>
            </c:numRef>
          </c:yVal>
          <c:smooth val="0"/>
          <c:extLst xmlns:c16r2="http://schemas.microsoft.com/office/drawing/2015/06/chart">
            <c:ext xmlns:c16="http://schemas.microsoft.com/office/drawing/2014/chart" uri="{C3380CC4-5D6E-409C-BE32-E72D297353CC}">
              <c16:uniqueId val="{00000001-A2AA-4FB3-BBD6-119E81915814}"/>
            </c:ext>
          </c:extLst>
        </c:ser>
        <c:dLbls>
          <c:showLegendKey val="0"/>
          <c:showVal val="0"/>
          <c:showCatName val="0"/>
          <c:showSerName val="0"/>
          <c:showPercent val="0"/>
          <c:showBubbleSize val="0"/>
        </c:dLbls>
        <c:axId val="-395636176"/>
        <c:axId val="-489869280"/>
      </c:scatterChart>
      <c:valAx>
        <c:axId val="-395636176"/>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sz="1200"/>
                  <a:t>P (billions of barrels)</a:t>
                </a:r>
              </a:p>
            </c:rich>
          </c:tx>
          <c:layout>
            <c:manualLayout>
              <c:xMode val="edge"/>
              <c:yMode val="edge"/>
              <c:x val="0.447475354215412"/>
              <c:y val="0.9542426906956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l-NL"/>
          </a:p>
        </c:txPr>
        <c:crossAx val="-489869280"/>
        <c:crosses val="autoZero"/>
        <c:crossBetween val="midCat"/>
      </c:valAx>
      <c:valAx>
        <c:axId val="-489869280"/>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US" sz="1200"/>
                  <a:t>dP/dt (billions of barrels</a:t>
                </a:r>
                <a:r>
                  <a:rPr lang="en-US" sz="1200" baseline="0"/>
                  <a:t> per year)</a:t>
                </a:r>
                <a:endParaRPr lang="en-US" sz="1200"/>
              </a:p>
            </c:rich>
          </c:tx>
          <c:layout>
            <c:manualLayout>
              <c:xMode val="edge"/>
              <c:yMode val="edge"/>
              <c:x val="0.0103730933810329"/>
              <c:y val="0.32690471018822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nl-NL"/>
          </a:p>
        </c:txPr>
        <c:crossAx val="-395636176"/>
        <c:crosses val="autoZero"/>
        <c:crossBetween val="midCat"/>
      </c:valAx>
      <c:spPr>
        <a:solidFill>
          <a:schemeClr val="bg1"/>
        </a:solidFill>
        <a:ln w="12700">
          <a:noFill/>
          <a:prstDash val="solid"/>
        </a:ln>
      </c:spPr>
    </c:plotArea>
    <c:plotVisOnly val="1"/>
    <c:dispBlanksAs val="gap"/>
    <c:showDLblsOverMax val="0"/>
  </c:chart>
  <c:spPr>
    <a:solidFill>
      <a:srgbClr val="E5EFFF"/>
    </a:solidFill>
    <a:ln w="9525">
      <a:solidFill>
        <a:srgbClr val="000000">
          <a:shade val="95000"/>
          <a:satMod val="105000"/>
        </a:srgbClr>
      </a:solidFill>
    </a:ln>
  </c:spPr>
  <c:txPr>
    <a:bodyPr/>
    <a:lstStyle/>
    <a:p>
      <a:pPr>
        <a:defRPr sz="1000" b="0" i="0" u="none" strike="noStrike" baseline="0">
          <a:solidFill>
            <a:srgbClr val="000000"/>
          </a:solidFill>
          <a:latin typeface="Arial"/>
          <a:ea typeface="Arial"/>
          <a:cs typeface="Arial"/>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US Oil Total Production since 1859</a:t>
            </a:r>
            <a:r>
              <a:rPr lang="en-US" baseline="0" dirty="0"/>
              <a:t>   </a:t>
            </a:r>
            <a:r>
              <a:rPr lang="en-US" dirty="0"/>
              <a:t>            P vs. </a:t>
            </a:r>
            <a:r>
              <a:rPr lang="en-US" sz="1800" b="1" i="0" u="none" strike="noStrike" baseline="0" dirty="0"/>
              <a:t>t:  Model Predicts Logistic</a:t>
            </a:r>
            <a:r>
              <a:rPr lang="en-US" dirty="0"/>
              <a:t>   </a:t>
            </a:r>
            <a:r>
              <a:rPr lang="en-US" baseline="0" dirty="0"/>
              <a:t>                             </a:t>
            </a:r>
            <a:r>
              <a:rPr lang="en-US" dirty="0"/>
              <a:t> </a:t>
            </a:r>
          </a:p>
        </c:rich>
      </c:tx>
      <c:layout/>
      <c:overlay val="1"/>
    </c:title>
    <c:autoTitleDeleted val="0"/>
    <c:plotArea>
      <c:layout>
        <c:manualLayout>
          <c:layoutTarget val="inner"/>
          <c:xMode val="edge"/>
          <c:yMode val="edge"/>
          <c:x val="0.113313809858658"/>
          <c:y val="0.158746813037466"/>
          <c:w val="0.850996028538738"/>
          <c:h val="0.736536349838431"/>
        </c:manualLayout>
      </c:layout>
      <c:scatterChart>
        <c:scatterStyle val="lineMarker"/>
        <c:varyColors val="0"/>
        <c:ser>
          <c:idx val="0"/>
          <c:order val="0"/>
          <c:spPr>
            <a:ln w="28575">
              <a:noFill/>
            </a:ln>
          </c:spPr>
          <c:marker>
            <c:spPr>
              <a:solidFill>
                <a:schemeClr val="accent2">
                  <a:lumMod val="50000"/>
                </a:schemeClr>
              </a:solidFill>
            </c:spPr>
          </c:marker>
          <c:xVal>
            <c:numRef>
              <c:f>'[OilDataUSWorld2012.xlsx]US Oil Data 1900-2010'!$C$7:$C$117</c:f>
              <c:numCache>
                <c:formatCode>General</c:formatCode>
                <c:ptCount val="11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numCache>
            </c:numRef>
          </c:xVal>
          <c:yVal>
            <c:numRef>
              <c:f>'[OilDataUSWorld2012.xlsx]US Oil Data 1900-2010'!$H$7:$H$117</c:f>
              <c:numCache>
                <c:formatCode>General</c:formatCode>
                <c:ptCount val="111"/>
                <c:pt idx="0">
                  <c:v>1.00698</c:v>
                </c:pt>
                <c:pt idx="1">
                  <c:v>1.076369</c:v>
                </c:pt>
                <c:pt idx="2">
                  <c:v>1.165136</c:v>
                </c:pt>
                <c:pt idx="3">
                  <c:v>1.265596999999999</c:v>
                </c:pt>
                <c:pt idx="4">
                  <c:v>1.382678</c:v>
                </c:pt>
                <c:pt idx="5">
                  <c:v>1.517394999999998</c:v>
                </c:pt>
                <c:pt idx="6">
                  <c:v>1.643889</c:v>
                </c:pt>
                <c:pt idx="7">
                  <c:v>1.809984</c:v>
                </c:pt>
                <c:pt idx="8">
                  <c:v>1.988511</c:v>
                </c:pt>
                <c:pt idx="9">
                  <c:v>2.171682</c:v>
                </c:pt>
                <c:pt idx="10">
                  <c:v>2.381238999999998</c:v>
                </c:pt>
                <c:pt idx="11">
                  <c:v>2.601688</c:v>
                </c:pt>
                <c:pt idx="12">
                  <c:v>2.824622999999998</c:v>
                </c:pt>
                <c:pt idx="13">
                  <c:v>3.073068999999998</c:v>
                </c:pt>
                <c:pt idx="14">
                  <c:v>3.338831999999999</c:v>
                </c:pt>
                <c:pt idx="15">
                  <c:v>3.619936</c:v>
                </c:pt>
                <c:pt idx="16">
                  <c:v>3.920703</c:v>
                </c:pt>
                <c:pt idx="17">
                  <c:v>4.256019</c:v>
                </c:pt>
                <c:pt idx="18">
                  <c:v>4.591947</c:v>
                </c:pt>
                <c:pt idx="19">
                  <c:v>4.970314</c:v>
                </c:pt>
                <c:pt idx="20">
                  <c:v>5.41324300000001</c:v>
                </c:pt>
                <c:pt idx="21">
                  <c:v>5.885425999999993</c:v>
                </c:pt>
                <c:pt idx="22">
                  <c:v>6.442956999999993</c:v>
                </c:pt>
                <c:pt idx="23">
                  <c:v>7.175364</c:v>
                </c:pt>
                <c:pt idx="24">
                  <c:v>7.889304</c:v>
                </c:pt>
                <c:pt idx="25">
                  <c:v>8.509677000000003</c:v>
                </c:pt>
                <c:pt idx="26">
                  <c:v>9.280551000000001</c:v>
                </c:pt>
                <c:pt idx="27">
                  <c:v>10.18168</c:v>
                </c:pt>
                <c:pt idx="28">
                  <c:v>11.083154</c:v>
                </c:pt>
                <c:pt idx="29">
                  <c:v>12.090477</c:v>
                </c:pt>
                <c:pt idx="30">
                  <c:v>12.988488</c:v>
                </c:pt>
                <c:pt idx="31">
                  <c:v>13.839569</c:v>
                </c:pt>
                <c:pt idx="32">
                  <c:v>14.624728</c:v>
                </c:pt>
                <c:pt idx="33">
                  <c:v>15.530384</c:v>
                </c:pt>
                <c:pt idx="34">
                  <c:v>16.43844899999998</c:v>
                </c:pt>
                <c:pt idx="35">
                  <c:v>17.43239099999998</c:v>
                </c:pt>
                <c:pt idx="36">
                  <c:v>18.53090400000002</c:v>
                </c:pt>
                <c:pt idx="37">
                  <c:v>19.808557</c:v>
                </c:pt>
                <c:pt idx="38">
                  <c:v>21.02181100000002</c:v>
                </c:pt>
                <c:pt idx="39">
                  <c:v>22.28606699999998</c:v>
                </c:pt>
                <c:pt idx="40">
                  <c:v>23.78924299999992</c:v>
                </c:pt>
                <c:pt idx="41">
                  <c:v>25.193425</c:v>
                </c:pt>
                <c:pt idx="42">
                  <c:v>26.578904</c:v>
                </c:pt>
                <c:pt idx="43">
                  <c:v>28.084517</c:v>
                </c:pt>
                <c:pt idx="44">
                  <c:v>29.76242099999994</c:v>
                </c:pt>
                <c:pt idx="45">
                  <c:v>31.476076</c:v>
                </c:pt>
                <c:pt idx="46">
                  <c:v>33.20950000000001</c:v>
                </c:pt>
                <c:pt idx="47">
                  <c:v>35.066487</c:v>
                </c:pt>
                <c:pt idx="48">
                  <c:v>37.086672</c:v>
                </c:pt>
                <c:pt idx="49">
                  <c:v>38.92861200000003</c:v>
                </c:pt>
                <c:pt idx="50">
                  <c:v>40.902186</c:v>
                </c:pt>
                <c:pt idx="51">
                  <c:v>43.149897</c:v>
                </c:pt>
                <c:pt idx="52">
                  <c:v>45.43973300000001</c:v>
                </c:pt>
                <c:pt idx="53">
                  <c:v>47.79681500000005</c:v>
                </c:pt>
                <c:pt idx="54">
                  <c:v>50.111803</c:v>
                </c:pt>
                <c:pt idx="55">
                  <c:v>52.596231</c:v>
                </c:pt>
                <c:pt idx="56">
                  <c:v>55.21351400000001</c:v>
                </c:pt>
                <c:pt idx="57">
                  <c:v>57.830415</c:v>
                </c:pt>
                <c:pt idx="58">
                  <c:v>60.27940200000001</c:v>
                </c:pt>
                <c:pt idx="59">
                  <c:v>62.853992</c:v>
                </c:pt>
                <c:pt idx="60">
                  <c:v>65.428925</c:v>
                </c:pt>
                <c:pt idx="61">
                  <c:v>68.050683</c:v>
                </c:pt>
                <c:pt idx="62">
                  <c:v>70.7268719999999</c:v>
                </c:pt>
                <c:pt idx="63">
                  <c:v>73.479595</c:v>
                </c:pt>
                <c:pt idx="64">
                  <c:v>76.266417</c:v>
                </c:pt>
                <c:pt idx="65">
                  <c:v>79.114931</c:v>
                </c:pt>
                <c:pt idx="66">
                  <c:v>82.142694</c:v>
                </c:pt>
                <c:pt idx="67">
                  <c:v>85.35843599999987</c:v>
                </c:pt>
                <c:pt idx="68">
                  <c:v>88.68747799999987</c:v>
                </c:pt>
                <c:pt idx="69">
                  <c:v>92.0592290000001</c:v>
                </c:pt>
                <c:pt idx="70">
                  <c:v>95.57667899999987</c:v>
                </c:pt>
                <c:pt idx="71">
                  <c:v>99.03059299999998</c:v>
                </c:pt>
                <c:pt idx="72">
                  <c:v>102.485961</c:v>
                </c:pt>
                <c:pt idx="73">
                  <c:v>105.846864</c:v>
                </c:pt>
                <c:pt idx="74">
                  <c:v>109.049449</c:v>
                </c:pt>
                <c:pt idx="75">
                  <c:v>112.106228</c:v>
                </c:pt>
                <c:pt idx="76">
                  <c:v>115.0824079999999</c:v>
                </c:pt>
                <c:pt idx="77">
                  <c:v>118.0916730000001</c:v>
                </c:pt>
                <c:pt idx="78">
                  <c:v>121.269889</c:v>
                </c:pt>
                <c:pt idx="79">
                  <c:v>124.3911990000001</c:v>
                </c:pt>
                <c:pt idx="80">
                  <c:v>127.5375640000001</c:v>
                </c:pt>
                <c:pt idx="81">
                  <c:v>130.666188</c:v>
                </c:pt>
                <c:pt idx="82">
                  <c:v>133.8229030000001</c:v>
                </c:pt>
                <c:pt idx="83">
                  <c:v>136.993902</c:v>
                </c:pt>
                <c:pt idx="84">
                  <c:v>140.2435979999998</c:v>
                </c:pt>
                <c:pt idx="85">
                  <c:v>143.518151</c:v>
                </c:pt>
                <c:pt idx="86">
                  <c:v>146.686403</c:v>
                </c:pt>
                <c:pt idx="87">
                  <c:v>149.7337809999999</c:v>
                </c:pt>
                <c:pt idx="88">
                  <c:v>152.712904</c:v>
                </c:pt>
                <c:pt idx="89">
                  <c:v>155.491677</c:v>
                </c:pt>
                <c:pt idx="90">
                  <c:v>158.176364</c:v>
                </c:pt>
                <c:pt idx="91">
                  <c:v>160.883403</c:v>
                </c:pt>
                <c:pt idx="92">
                  <c:v>163.508035</c:v>
                </c:pt>
                <c:pt idx="93">
                  <c:v>166.007068</c:v>
                </c:pt>
                <c:pt idx="94">
                  <c:v>168.438544</c:v>
                </c:pt>
                <c:pt idx="95">
                  <c:v>170.8328120000001</c:v>
                </c:pt>
                <c:pt idx="96">
                  <c:v>173.1988290000001</c:v>
                </c:pt>
                <c:pt idx="97">
                  <c:v>175.55366</c:v>
                </c:pt>
                <c:pt idx="98">
                  <c:v>177.835579</c:v>
                </c:pt>
                <c:pt idx="99">
                  <c:v>179.9823110000002</c:v>
                </c:pt>
                <c:pt idx="100">
                  <c:v>182.113018</c:v>
                </c:pt>
                <c:pt idx="101">
                  <c:v>184.230529</c:v>
                </c:pt>
                <c:pt idx="102">
                  <c:v>186.327653</c:v>
                </c:pt>
                <c:pt idx="103">
                  <c:v>188.4011060000001</c:v>
                </c:pt>
                <c:pt idx="104">
                  <c:v>190.3844080000002</c:v>
                </c:pt>
                <c:pt idx="105">
                  <c:v>192.253398</c:v>
                </c:pt>
                <c:pt idx="106">
                  <c:v>194.1156569999999</c:v>
                </c:pt>
                <c:pt idx="107">
                  <c:v>195.964107</c:v>
                </c:pt>
                <c:pt idx="108">
                  <c:v>197.7759239999999</c:v>
                </c:pt>
                <c:pt idx="109" formatCode="0.000000">
                  <c:v>199.73252</c:v>
                </c:pt>
                <c:pt idx="110">
                  <c:v>201.730657</c:v>
                </c:pt>
              </c:numCache>
            </c:numRef>
          </c:yVal>
          <c:smooth val="0"/>
          <c:extLst xmlns:c16r2="http://schemas.microsoft.com/office/drawing/2015/06/chart">
            <c:ext xmlns:c16="http://schemas.microsoft.com/office/drawing/2014/chart" uri="{C3380CC4-5D6E-409C-BE32-E72D297353CC}">
              <c16:uniqueId val="{00000000-18AF-4059-82EC-0AE3DAF75EE4}"/>
            </c:ext>
          </c:extLst>
        </c:ser>
        <c:dLbls>
          <c:showLegendKey val="0"/>
          <c:showVal val="0"/>
          <c:showCatName val="0"/>
          <c:showSerName val="0"/>
          <c:showPercent val="0"/>
          <c:showBubbleSize val="0"/>
        </c:dLbls>
        <c:axId val="-431065120"/>
        <c:axId val="-433044704"/>
      </c:scatterChart>
      <c:valAx>
        <c:axId val="-431065120"/>
        <c:scaling>
          <c:orientation val="minMax"/>
        </c:scaling>
        <c:delete val="0"/>
        <c:axPos val="b"/>
        <c:title>
          <c:tx>
            <c:rich>
              <a:bodyPr/>
              <a:lstStyle/>
              <a:p>
                <a:pPr>
                  <a:defRPr sz="1200"/>
                </a:pPr>
                <a:r>
                  <a:rPr lang="en-US" sz="1200"/>
                  <a:t>Years since 1900</a:t>
                </a:r>
              </a:p>
            </c:rich>
          </c:tx>
          <c:layout>
            <c:manualLayout>
              <c:xMode val="edge"/>
              <c:yMode val="edge"/>
              <c:x val="0.447836199532882"/>
              <c:y val="0.950692277768666"/>
            </c:manualLayout>
          </c:layout>
          <c:overlay val="0"/>
        </c:title>
        <c:numFmt formatCode="General" sourceLinked="1"/>
        <c:majorTickMark val="out"/>
        <c:minorTickMark val="none"/>
        <c:tickLblPos val="nextTo"/>
        <c:txPr>
          <a:bodyPr/>
          <a:lstStyle/>
          <a:p>
            <a:pPr>
              <a:defRPr b="1"/>
            </a:pPr>
            <a:endParaRPr lang="nl-NL"/>
          </a:p>
        </c:txPr>
        <c:crossAx val="-433044704"/>
        <c:crosses val="autoZero"/>
        <c:crossBetween val="midCat"/>
      </c:valAx>
      <c:valAx>
        <c:axId val="-433044704"/>
        <c:scaling>
          <c:orientation val="minMax"/>
        </c:scaling>
        <c:delete val="0"/>
        <c:axPos val="l"/>
        <c:majorGridlines>
          <c:spPr>
            <a:ln>
              <a:solidFill>
                <a:srgbClr val="000000">
                  <a:shade val="95000"/>
                  <a:satMod val="105000"/>
                </a:srgbClr>
              </a:solidFill>
              <a:prstDash val="sysDot"/>
            </a:ln>
          </c:spPr>
        </c:majorGridlines>
        <c:title>
          <c:tx>
            <c:rich>
              <a:bodyPr rot="-5400000" vert="horz"/>
              <a:lstStyle/>
              <a:p>
                <a:pPr>
                  <a:defRPr sz="1200"/>
                </a:pPr>
                <a:r>
                  <a:rPr lang="en-US" sz="1200"/>
                  <a:t>P, Total production in billions of barrels</a:t>
                </a:r>
              </a:p>
            </c:rich>
          </c:tx>
          <c:layout>
            <c:manualLayout>
              <c:xMode val="edge"/>
              <c:yMode val="edge"/>
              <c:x val="0.0262943499178197"/>
              <c:y val="0.246886899619061"/>
            </c:manualLayout>
          </c:layout>
          <c:overlay val="0"/>
        </c:title>
        <c:numFmt formatCode="General" sourceLinked="1"/>
        <c:majorTickMark val="out"/>
        <c:minorTickMark val="none"/>
        <c:tickLblPos val="nextTo"/>
        <c:txPr>
          <a:bodyPr/>
          <a:lstStyle/>
          <a:p>
            <a:pPr>
              <a:defRPr sz="1200"/>
            </a:pPr>
            <a:endParaRPr lang="nl-NL"/>
          </a:p>
        </c:txPr>
        <c:crossAx val="-431065120"/>
        <c:crosses val="autoZero"/>
        <c:crossBetween val="midCat"/>
        <c:majorUnit val="50.0"/>
      </c:valAx>
      <c:spPr>
        <a:solidFill>
          <a:schemeClr val="bg1"/>
        </a:solidFill>
      </c:spPr>
    </c:plotArea>
    <c:plotVisOnly val="1"/>
    <c:dispBlanksAs val="gap"/>
    <c:showDLblsOverMax val="0"/>
  </c:chart>
  <c:spPr>
    <a:solidFill>
      <a:srgbClr val="E5EFFF"/>
    </a:solidFill>
    <a:ln>
      <a:solidFill>
        <a:srgbClr val="000000">
          <a:shade val="95000"/>
          <a:satMod val="105000"/>
        </a:srgbClr>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2EBCC-90F5-C047-8D68-7D2F69B4E848}" type="datetimeFigureOut">
              <a:rPr lang="en-US" smtClean="0"/>
              <a:t>10/11/17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565DA-B7A9-E14C-8FD0-420CD4069AFD}" type="slidenum">
              <a:rPr lang="en-US" smtClean="0"/>
              <a:t>‹nr.›</a:t>
            </a:fld>
            <a:endParaRPr lang="en-US"/>
          </a:p>
        </p:txBody>
      </p:sp>
    </p:spTree>
    <p:extLst>
      <p:ext uri="{BB962C8B-B14F-4D97-AF65-F5344CB8AC3E}">
        <p14:creationId xmlns:p14="http://schemas.microsoft.com/office/powerpoint/2010/main" val="203981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11-10-17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47146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11-10-17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686249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11-10-17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3635758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11-10-17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32143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883BE3E-2D1A-47D3-916D-343BBBB372AC}" type="datetimeFigureOut">
              <a:rPr lang="nl-NL" smtClean="0"/>
              <a:t>11-10-17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214341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883BE3E-2D1A-47D3-916D-343BBBB372AC}" type="datetimeFigureOut">
              <a:rPr lang="nl-NL" smtClean="0"/>
              <a:t>11-10-17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416134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883BE3E-2D1A-47D3-916D-343BBBB372AC}" type="datetimeFigureOut">
              <a:rPr lang="nl-NL" smtClean="0"/>
              <a:t>11-10-17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087051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883BE3E-2D1A-47D3-916D-343BBBB372AC}" type="datetimeFigureOut">
              <a:rPr lang="nl-NL" smtClean="0"/>
              <a:t>11-10-17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113173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883BE3E-2D1A-47D3-916D-343BBBB372AC}" type="datetimeFigureOut">
              <a:rPr lang="nl-NL" smtClean="0"/>
              <a:t>11-10-17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1206783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883BE3E-2D1A-47D3-916D-343BBBB372AC}" type="datetimeFigureOut">
              <a:rPr lang="nl-NL" smtClean="0"/>
              <a:t>11-10-17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3255448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883BE3E-2D1A-47D3-916D-343BBBB372AC}" type="datetimeFigureOut">
              <a:rPr lang="nl-NL" smtClean="0"/>
              <a:t>11-10-17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886783-5DD1-4C90-AD4D-D4CD17BFB9D6}" type="slidenum">
              <a:rPr lang="nl-NL" smtClean="0"/>
              <a:t>‹nr.›</a:t>
            </a:fld>
            <a:endParaRPr lang="nl-NL"/>
          </a:p>
        </p:txBody>
      </p:sp>
    </p:spTree>
    <p:extLst>
      <p:ext uri="{BB962C8B-B14F-4D97-AF65-F5344CB8AC3E}">
        <p14:creationId xmlns:p14="http://schemas.microsoft.com/office/powerpoint/2010/main" val="206662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3BE3E-2D1A-47D3-916D-343BBBB372AC}" type="datetimeFigureOut">
              <a:rPr lang="nl-NL" smtClean="0"/>
              <a:t>11-10-17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86783-5DD1-4C90-AD4D-D4CD17BFB9D6}" type="slidenum">
              <a:rPr lang="nl-NL" smtClean="0"/>
              <a:t>‹nr.›</a:t>
            </a:fld>
            <a:endParaRPr lang="nl-NL"/>
          </a:p>
        </p:txBody>
      </p:sp>
    </p:spTree>
    <p:extLst>
      <p:ext uri="{BB962C8B-B14F-4D97-AF65-F5344CB8AC3E}">
        <p14:creationId xmlns:p14="http://schemas.microsoft.com/office/powerpoint/2010/main" val="244176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chart" Target="../charts/chart2.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chart" Target="../charts/chart3.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mkinghubbert.com/" TargetMode="External"/><Relationship Id="rId4" Type="http://schemas.openxmlformats.org/officeDocument/2006/relationships/hyperlink" Target="http://www.thecuttingedgenews.com/index.php?article=476" TargetMode="External"/><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eia.gov/cfapps/ipdbproject/IEDIndex3.cfm?tid=5&amp;pid=53&amp;aid=1"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12" name="Rectangle 2"/>
          <p:cNvSpPr>
            <a:spLocks noGrp="1" noChangeArrowheads="1"/>
          </p:cNvSpPr>
          <p:nvPr>
            <p:ph type="ctrTitle"/>
          </p:nvPr>
        </p:nvSpPr>
        <p:spPr>
          <a:xfrm>
            <a:off x="419313" y="-155284"/>
            <a:ext cx="8686800" cy="1470025"/>
          </a:xfrm>
        </p:spPr>
        <p:txBody>
          <a:bodyPr/>
          <a:lstStyle/>
          <a:p>
            <a:pPr eaLnBrk="1" hangingPunct="1">
              <a:defRPr/>
            </a:pPr>
            <a:r>
              <a:rPr lang="en-US" b="1" dirty="0" err="1">
                <a:solidFill>
                  <a:srgbClr val="FF0000"/>
                </a:solidFill>
                <a:effectLst>
                  <a:outerShdw blurRad="38100" dist="38100" dir="2700000" algn="tl">
                    <a:srgbClr val="000000">
                      <a:alpha val="43137"/>
                    </a:srgbClr>
                  </a:outerShdw>
                </a:effectLst>
                <a:latin typeface="+mj-lt"/>
                <a:ea typeface="+mj-ea"/>
                <a:cs typeface="+mj-cs"/>
              </a:rPr>
              <a:t>Pronken</a:t>
            </a:r>
            <a:r>
              <a:rPr lang="en-US" b="1" dirty="0">
                <a:solidFill>
                  <a:srgbClr val="FF0000"/>
                </a:solidFill>
                <a:effectLst>
                  <a:outerShdw blurRad="38100" dist="38100" dir="2700000" algn="tl">
                    <a:srgbClr val="000000">
                      <a:alpha val="43137"/>
                    </a:srgbClr>
                  </a:outerShdw>
                </a:effectLst>
                <a:latin typeface="+mj-lt"/>
                <a:ea typeface="+mj-ea"/>
                <a:cs typeface="+mj-cs"/>
              </a:rPr>
              <a:t> met </a:t>
            </a:r>
            <a:r>
              <a:rPr lang="en-US" b="1" dirty="0" err="1">
                <a:solidFill>
                  <a:srgbClr val="FF0000"/>
                </a:solidFill>
                <a:effectLst>
                  <a:outerShdw blurRad="38100" dist="38100" dir="2700000" algn="tl">
                    <a:srgbClr val="000000">
                      <a:alpha val="43137"/>
                    </a:srgbClr>
                  </a:outerShdw>
                </a:effectLst>
                <a:latin typeface="+mj-lt"/>
                <a:ea typeface="+mj-ea"/>
                <a:cs typeface="+mj-cs"/>
              </a:rPr>
              <a:t>andermans</a:t>
            </a:r>
            <a:r>
              <a:rPr lang="en-US" b="1" dirty="0">
                <a:solidFill>
                  <a:srgbClr val="FF0000"/>
                </a:solidFill>
                <a:effectLst>
                  <a:outerShdw blurRad="38100" dist="38100" dir="2700000" algn="tl">
                    <a:srgbClr val="000000">
                      <a:alpha val="43137"/>
                    </a:srgbClr>
                  </a:outerShdw>
                </a:effectLst>
                <a:latin typeface="+mj-lt"/>
                <a:ea typeface="+mj-ea"/>
                <a:cs typeface="+mj-cs"/>
              </a:rPr>
              <a:t> </a:t>
            </a:r>
            <a:r>
              <a:rPr lang="en-US" b="1" dirty="0" err="1">
                <a:solidFill>
                  <a:srgbClr val="FF0000"/>
                </a:solidFill>
                <a:effectLst>
                  <a:outerShdw blurRad="38100" dist="38100" dir="2700000" algn="tl">
                    <a:srgbClr val="000000">
                      <a:alpha val="43137"/>
                    </a:srgbClr>
                  </a:outerShdw>
                </a:effectLst>
              </a:rPr>
              <a:t>veren</a:t>
            </a:r>
            <a:endParaRPr lang="en-US" b="1" dirty="0">
              <a:solidFill>
                <a:srgbClr val="FF0000"/>
              </a:solidFill>
              <a:effectLst>
                <a:outerShdw blurRad="38100" dist="38100" dir="2700000" algn="tl">
                  <a:srgbClr val="000000">
                    <a:alpha val="43137"/>
                  </a:srgbClr>
                </a:outerShdw>
              </a:effectLst>
              <a:latin typeface="Times New Roman" pitchFamily="18" charset="0"/>
            </a:endParaRPr>
          </a:p>
        </p:txBody>
      </p:sp>
      <p:pic>
        <p:nvPicPr>
          <p:cNvPr id="13" name="Afbeelding 12"/>
          <p:cNvPicPr>
            <a:picLocks noChangeAspect="1"/>
          </p:cNvPicPr>
          <p:nvPr/>
        </p:nvPicPr>
        <p:blipFill>
          <a:blip r:embed="rId4"/>
          <a:stretch>
            <a:fillRect/>
          </a:stretch>
        </p:blipFill>
        <p:spPr>
          <a:xfrm>
            <a:off x="1829013" y="1353154"/>
            <a:ext cx="5867400" cy="3913328"/>
          </a:xfrm>
          <a:prstGeom prst="rect">
            <a:avLst/>
          </a:prstGeom>
        </p:spPr>
      </p:pic>
      <p:sp>
        <p:nvSpPr>
          <p:cNvPr id="14" name="Tekstvak 13"/>
          <p:cNvSpPr txBox="1"/>
          <p:nvPr/>
        </p:nvSpPr>
        <p:spPr>
          <a:xfrm>
            <a:off x="1430166" y="5322909"/>
            <a:ext cx="6665094" cy="954107"/>
          </a:xfrm>
          <a:prstGeom prst="rect">
            <a:avLst/>
          </a:prstGeom>
          <a:noFill/>
        </p:spPr>
        <p:txBody>
          <a:bodyPr wrap="none" rtlCol="0">
            <a:spAutoFit/>
          </a:bodyPr>
          <a:lstStyle/>
          <a:p>
            <a:r>
              <a:rPr lang="nl-NL" sz="2800" b="1" dirty="0">
                <a:solidFill>
                  <a:srgbClr val="FF0000"/>
                </a:solidFill>
              </a:rPr>
              <a:t>Wat heb je aan wiskunde?</a:t>
            </a:r>
          </a:p>
          <a:p>
            <a:r>
              <a:rPr lang="nl-NL" sz="2800" b="1" dirty="0">
                <a:solidFill>
                  <a:srgbClr val="FF0000"/>
                </a:solidFill>
              </a:rPr>
              <a:t>Wat heeft de maatschappij aan wiskunde?</a:t>
            </a:r>
          </a:p>
        </p:txBody>
      </p:sp>
    </p:spTree>
    <p:extLst>
      <p:ext uri="{BB962C8B-B14F-4D97-AF65-F5344CB8AC3E}">
        <p14:creationId xmlns:p14="http://schemas.microsoft.com/office/powerpoint/2010/main" val="3582195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457200" y="6125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solidFill>
                  <a:srgbClr val="C00000"/>
                </a:solidFill>
              </a:rPr>
              <a:t>Differential Equation and Solution</a:t>
            </a:r>
            <a:endParaRPr lang="en-US" sz="4000" i="1" dirty="0">
              <a:solidFill>
                <a:srgbClr val="C00000"/>
              </a:solidFill>
            </a:endParaRPr>
          </a:p>
        </p:txBody>
      </p:sp>
      <p:sp>
        <p:nvSpPr>
          <p:cNvPr id="12" name="Content Placeholder 2"/>
          <p:cNvSpPr txBox="1">
            <a:spLocks/>
          </p:cNvSpPr>
          <p:nvPr/>
        </p:nvSpPr>
        <p:spPr>
          <a:xfrm>
            <a:off x="323528" y="1394618"/>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Aft>
                <a:spcPts val="600"/>
              </a:spcAft>
            </a:pPr>
            <a:r>
              <a:rPr lang="en-US" sz="2800" dirty="0">
                <a:solidFill>
                  <a:schemeClr val="tx1"/>
                </a:solidFill>
              </a:rPr>
              <a:t>We get </a:t>
            </a:r>
            <a:r>
              <a:rPr lang="en-US" sz="2800" i="1" dirty="0">
                <a:solidFill>
                  <a:schemeClr val="tx1"/>
                </a:solidFill>
              </a:rPr>
              <a:t>k</a:t>
            </a:r>
            <a:r>
              <a:rPr lang="en-US" sz="2800" dirty="0">
                <a:solidFill>
                  <a:schemeClr val="tx1"/>
                </a:solidFill>
              </a:rPr>
              <a:t> = 0.0649 and </a:t>
            </a:r>
            <a:r>
              <a:rPr lang="en-US" sz="2800" i="1" dirty="0">
                <a:solidFill>
                  <a:schemeClr val="tx1"/>
                </a:solidFill>
              </a:rPr>
              <a:t>L</a:t>
            </a:r>
            <a:r>
              <a:rPr lang="en-US" sz="2800" dirty="0">
                <a:solidFill>
                  <a:schemeClr val="tx1"/>
                </a:solidFill>
              </a:rPr>
              <a:t> = 180 billion barrels</a:t>
            </a:r>
          </a:p>
          <a:p>
            <a:pPr>
              <a:spcAft>
                <a:spcPts val="600"/>
              </a:spcAft>
            </a:pPr>
            <a:r>
              <a:rPr lang="en-US" sz="2800" dirty="0">
                <a:solidFill>
                  <a:schemeClr val="tx1"/>
                </a:solidFill>
              </a:rPr>
              <a:t>So the differential equation is:</a:t>
            </a:r>
          </a:p>
          <a:p>
            <a:pPr>
              <a:spcAft>
                <a:spcPts val="600"/>
              </a:spcAft>
            </a:pPr>
            <a:endParaRPr lang="en-US" sz="2800" dirty="0">
              <a:solidFill>
                <a:schemeClr val="tx1"/>
              </a:solidFill>
            </a:endParaRPr>
          </a:p>
          <a:p>
            <a:pPr>
              <a:spcAft>
                <a:spcPts val="600"/>
              </a:spcAft>
            </a:pPr>
            <a:endParaRPr lang="en-US" sz="2800" dirty="0">
              <a:solidFill>
                <a:schemeClr val="tx1"/>
              </a:solidFill>
            </a:endParaRPr>
          </a:p>
          <a:p>
            <a:pPr>
              <a:spcAft>
                <a:spcPts val="600"/>
              </a:spcAft>
            </a:pPr>
            <a:r>
              <a:rPr lang="en-US" sz="2800" dirty="0">
                <a:solidFill>
                  <a:schemeClr val="tx1"/>
                </a:solidFill>
              </a:rPr>
              <a:t>With </a:t>
            </a:r>
            <a:r>
              <a:rPr lang="en-US" sz="2800" i="1" dirty="0">
                <a:solidFill>
                  <a:schemeClr val="tx1"/>
                </a:solidFill>
              </a:rPr>
              <a:t>t</a:t>
            </a:r>
            <a:r>
              <a:rPr lang="en-US" sz="2800" dirty="0">
                <a:solidFill>
                  <a:schemeClr val="tx1"/>
                </a:solidFill>
              </a:rPr>
              <a:t> = 0 in 1950, and </a:t>
            </a:r>
            <a:r>
              <a:rPr lang="en-US" sz="2800" i="1" dirty="0">
                <a:solidFill>
                  <a:schemeClr val="tx1"/>
                </a:solidFill>
              </a:rPr>
              <a:t>P</a:t>
            </a:r>
            <a:r>
              <a:rPr lang="en-US" sz="2800" i="1" baseline="-25000" dirty="0">
                <a:solidFill>
                  <a:schemeClr val="tx1"/>
                </a:solidFill>
              </a:rPr>
              <a:t>0</a:t>
            </a:r>
            <a:r>
              <a:rPr lang="en-US" sz="2800" dirty="0">
                <a:solidFill>
                  <a:schemeClr val="tx1"/>
                </a:solidFill>
              </a:rPr>
              <a:t> = 40.9, its solution is the </a:t>
            </a:r>
            <a:r>
              <a:rPr lang="en-US" sz="2800" i="1" dirty="0">
                <a:solidFill>
                  <a:schemeClr val="tx1"/>
                </a:solidFill>
              </a:rPr>
              <a:t>logistic function</a:t>
            </a:r>
            <a:r>
              <a:rPr lang="en-US" sz="2800" dirty="0">
                <a:solidFill>
                  <a:schemeClr val="tx1"/>
                </a:solidFill>
              </a:rPr>
              <a:t>: </a:t>
            </a:r>
          </a:p>
        </p:txBody>
      </p:sp>
      <p:pic>
        <p:nvPicPr>
          <p:cNvPr id="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58531" y="2645008"/>
            <a:ext cx="4222378" cy="914400"/>
          </a:xfrm>
          <a:prstGeom prst="rect">
            <a:avLst/>
          </a:prstGeom>
          <a:noFill/>
        </p:spPr>
      </p:pic>
      <p:pic>
        <p:nvPicPr>
          <p:cNvPr id="1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95736" y="4771215"/>
            <a:ext cx="3990109" cy="914400"/>
          </a:xfrm>
          <a:prstGeom prst="rect">
            <a:avLst/>
          </a:prstGeom>
          <a:noFill/>
        </p:spPr>
      </p:pic>
      <p:pic>
        <p:nvPicPr>
          <p:cNvPr id="15" name="Afbeelding 14">
            <a:extLst>
              <a:ext uri="{FF2B5EF4-FFF2-40B4-BE49-F238E27FC236}">
                <a16:creationId xmlns:a16="http://schemas.microsoft.com/office/drawing/2014/main" xmlns="" id="{926DC4F1-EF18-49C0-B0CA-FDF29D7FF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578785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25381" y="1119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rgbClr val="C00000"/>
                </a:solidFill>
              </a:rPr>
              <a:t>How Do We Find When Peak Oil Occurs?</a:t>
            </a:r>
            <a:endParaRPr lang="en-US" sz="2800" b="1" dirty="0">
              <a:solidFill>
                <a:srgbClr val="C00000"/>
              </a:solidFill>
            </a:endParaRPr>
          </a:p>
        </p:txBody>
      </p:sp>
      <p:pic>
        <p:nvPicPr>
          <p:cNvPr id="13" name="Picture 2"/>
          <p:cNvPicPr>
            <a:picLocks noChangeAspect="1" noChangeArrowheads="1"/>
          </p:cNvPicPr>
          <p:nvPr/>
        </p:nvPicPr>
        <p:blipFill>
          <a:blip r:embed="rId3" cstate="print"/>
          <a:srcRect/>
          <a:stretch>
            <a:fillRect/>
          </a:stretch>
        </p:blipFill>
        <p:spPr bwMode="auto">
          <a:xfrm>
            <a:off x="5334000" y="1600200"/>
            <a:ext cx="3182726" cy="2103120"/>
          </a:xfrm>
          <a:prstGeom prst="rect">
            <a:avLst/>
          </a:prstGeom>
          <a:noFill/>
          <a:ln w="9525">
            <a:noFill/>
            <a:miter lim="800000"/>
            <a:headEnd/>
            <a:tailEnd/>
          </a:ln>
        </p:spPr>
      </p:pic>
      <p:sp>
        <p:nvSpPr>
          <p:cNvPr id="14" name="TextBox 4"/>
          <p:cNvSpPr txBox="1"/>
          <p:nvPr/>
        </p:nvSpPr>
        <p:spPr>
          <a:xfrm>
            <a:off x="304800" y="1600200"/>
            <a:ext cx="4724400" cy="2277547"/>
          </a:xfrm>
          <a:prstGeom prst="rect">
            <a:avLst/>
          </a:prstGeom>
          <a:noFill/>
        </p:spPr>
        <p:txBody>
          <a:bodyPr wrap="square" rtlCol="0">
            <a:spAutoFit/>
          </a:bodyPr>
          <a:lstStyle/>
          <a:p>
            <a:pPr>
              <a:spcBef>
                <a:spcPts val="1200"/>
              </a:spcBef>
              <a:spcAft>
                <a:spcPts val="600"/>
              </a:spcAft>
            </a:pPr>
            <a:r>
              <a:rPr lang="en-US" sz="2800" dirty="0">
                <a:latin typeface="+mn-lt"/>
              </a:rPr>
              <a:t>A logistic curve has the shape shown:</a:t>
            </a:r>
          </a:p>
          <a:p>
            <a:pPr>
              <a:spcBef>
                <a:spcPts val="1200"/>
              </a:spcBef>
              <a:spcAft>
                <a:spcPts val="600"/>
              </a:spcAft>
              <a:buFont typeface="Arial" pitchFamily="34" charset="0"/>
              <a:buChar char="•"/>
            </a:pPr>
            <a:r>
              <a:rPr lang="en-US" sz="2800" dirty="0">
                <a:latin typeface="+mn-lt"/>
              </a:rPr>
              <a:t> Where is L?</a:t>
            </a:r>
          </a:p>
          <a:p>
            <a:pPr>
              <a:spcBef>
                <a:spcPts val="1200"/>
              </a:spcBef>
              <a:spcAft>
                <a:spcPts val="600"/>
              </a:spcAft>
              <a:buFont typeface="Arial" pitchFamily="34" charset="0"/>
              <a:buChar char="•"/>
            </a:pPr>
            <a:r>
              <a:rPr lang="en-US" sz="2800" dirty="0">
                <a:latin typeface="+mn-lt"/>
              </a:rPr>
              <a:t> Where is maximum rate?</a:t>
            </a:r>
          </a:p>
        </p:txBody>
      </p:sp>
      <p:cxnSp>
        <p:nvCxnSpPr>
          <p:cNvPr id="15" name="Straight Connector 8"/>
          <p:cNvCxnSpPr/>
          <p:nvPr/>
        </p:nvCxnSpPr>
        <p:spPr bwMode="auto">
          <a:xfrm>
            <a:off x="5562600" y="1752600"/>
            <a:ext cx="2743200" cy="0"/>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sp>
        <p:nvSpPr>
          <p:cNvPr id="16" name="TextBox 9"/>
          <p:cNvSpPr txBox="1"/>
          <p:nvPr/>
        </p:nvSpPr>
        <p:spPr>
          <a:xfrm>
            <a:off x="5181600" y="1524000"/>
            <a:ext cx="304800" cy="369332"/>
          </a:xfrm>
          <a:prstGeom prst="rect">
            <a:avLst/>
          </a:prstGeom>
          <a:noFill/>
        </p:spPr>
        <p:txBody>
          <a:bodyPr wrap="square" rtlCol="0">
            <a:spAutoFit/>
          </a:bodyPr>
          <a:lstStyle/>
          <a:p>
            <a:r>
              <a:rPr lang="en-US" b="1" dirty="0">
                <a:solidFill>
                  <a:srgbClr val="C00000"/>
                </a:solidFill>
                <a:latin typeface="+mn-lt"/>
              </a:rPr>
              <a:t>L</a:t>
            </a:r>
          </a:p>
        </p:txBody>
      </p:sp>
      <p:cxnSp>
        <p:nvCxnSpPr>
          <p:cNvPr id="17" name="Straight Connector 11"/>
          <p:cNvCxnSpPr/>
          <p:nvPr/>
        </p:nvCxnSpPr>
        <p:spPr bwMode="auto">
          <a:xfrm>
            <a:off x="6781800" y="2590800"/>
            <a:ext cx="0" cy="914400"/>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8" name="TextBox 12"/>
          <p:cNvSpPr txBox="1"/>
          <p:nvPr/>
        </p:nvSpPr>
        <p:spPr>
          <a:xfrm>
            <a:off x="4800600" y="2514600"/>
            <a:ext cx="609600" cy="369332"/>
          </a:xfrm>
          <a:prstGeom prst="rect">
            <a:avLst/>
          </a:prstGeom>
          <a:noFill/>
        </p:spPr>
        <p:txBody>
          <a:bodyPr wrap="square" rtlCol="0">
            <a:spAutoFit/>
          </a:bodyPr>
          <a:lstStyle/>
          <a:p>
            <a:pPr algn="r"/>
            <a:r>
              <a:rPr lang="en-US" dirty="0">
                <a:solidFill>
                  <a:srgbClr val="C00000"/>
                </a:solidFill>
                <a:latin typeface="+mn-lt"/>
              </a:rPr>
              <a:t>L/2</a:t>
            </a:r>
          </a:p>
        </p:txBody>
      </p:sp>
      <p:cxnSp>
        <p:nvCxnSpPr>
          <p:cNvPr id="19" name="Straight Connector 14"/>
          <p:cNvCxnSpPr/>
          <p:nvPr/>
        </p:nvCxnSpPr>
        <p:spPr bwMode="auto">
          <a:xfrm>
            <a:off x="5638800" y="2590800"/>
            <a:ext cx="1143000" cy="0"/>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20" name="TextBox 16"/>
          <p:cNvSpPr txBox="1"/>
          <p:nvPr/>
        </p:nvSpPr>
        <p:spPr>
          <a:xfrm>
            <a:off x="762000" y="4724400"/>
            <a:ext cx="6477000" cy="523220"/>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mn-lt"/>
              </a:rPr>
              <a:t>Peak Oil occurs when </a:t>
            </a:r>
            <a:r>
              <a:rPr lang="en-US" sz="2800" b="1" i="1" dirty="0">
                <a:solidFill>
                  <a:srgbClr val="C00000"/>
                </a:solidFill>
                <a:effectLst>
                  <a:outerShdw blurRad="38100" dist="38100" dir="2700000" algn="tl">
                    <a:srgbClr val="000000">
                      <a:alpha val="43137"/>
                    </a:srgbClr>
                  </a:outerShdw>
                </a:effectLst>
                <a:latin typeface="+mn-lt"/>
              </a:rPr>
              <a:t>P = L/2</a:t>
            </a:r>
          </a:p>
        </p:txBody>
      </p:sp>
      <p:sp>
        <p:nvSpPr>
          <p:cNvPr id="21" name="Rectangle 17"/>
          <p:cNvSpPr/>
          <p:nvPr/>
        </p:nvSpPr>
        <p:spPr>
          <a:xfrm>
            <a:off x="4343400" y="3733800"/>
            <a:ext cx="4572000" cy="246221"/>
          </a:xfrm>
          <a:prstGeom prst="rect">
            <a:avLst/>
          </a:prstGeom>
        </p:spPr>
        <p:txBody>
          <a:bodyPr>
            <a:spAutoFit/>
          </a:bodyPr>
          <a:lstStyle/>
          <a:p>
            <a:pPr algn="r"/>
            <a:r>
              <a:rPr lang="en-US" sz="1000" dirty="0">
                <a:solidFill>
                  <a:schemeClr val="accent2">
                    <a:lumMod val="60000"/>
                    <a:lumOff val="40000"/>
                  </a:schemeClr>
                </a:solidFill>
              </a:rPr>
              <a:t>http://www.jmu.edu/geology/ComplexEvolutionarySystems/ChaosTheory.htm</a:t>
            </a:r>
          </a:p>
        </p:txBody>
      </p:sp>
      <p:pic>
        <p:nvPicPr>
          <p:cNvPr id="22" name="Afbeelding 21">
            <a:extLst>
              <a:ext uri="{FF2B5EF4-FFF2-40B4-BE49-F238E27FC236}">
                <a16:creationId xmlns:a16="http://schemas.microsoft.com/office/drawing/2014/main" xmlns="" id="{92E89911-3DD9-4838-8EA8-FAB4E93FF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2653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971600" y="18589"/>
            <a:ext cx="510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a:solidFill>
                  <a:srgbClr val="C00000"/>
                </a:solidFill>
              </a:rPr>
              <a:t>For Hubbert’s Model</a:t>
            </a:r>
            <a:endParaRPr lang="en-US" sz="3200" b="1" dirty="0">
              <a:solidFill>
                <a:srgbClr val="C00000"/>
              </a:solidFill>
            </a:endParaRPr>
          </a:p>
        </p:txBody>
      </p:sp>
      <p:pic>
        <p:nvPicPr>
          <p:cNvPr id="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1295400"/>
            <a:ext cx="3990109" cy="914400"/>
          </a:xfrm>
          <a:prstGeom prst="rect">
            <a:avLst/>
          </a:prstGeom>
          <a:noFill/>
        </p:spPr>
      </p:pic>
      <p:sp>
        <p:nvSpPr>
          <p:cNvPr id="13" name="TextBox 3"/>
          <p:cNvSpPr txBox="1"/>
          <p:nvPr/>
        </p:nvSpPr>
        <p:spPr>
          <a:xfrm>
            <a:off x="533400" y="2667000"/>
            <a:ext cx="7772400" cy="954107"/>
          </a:xfrm>
          <a:prstGeom prst="rect">
            <a:avLst/>
          </a:prstGeom>
          <a:noFill/>
        </p:spPr>
        <p:txBody>
          <a:bodyPr wrap="square" rtlCol="0">
            <a:spAutoFit/>
          </a:bodyPr>
          <a:lstStyle/>
          <a:p>
            <a:r>
              <a:rPr lang="en-US" sz="2800" dirty="0">
                <a:latin typeface="+mn-lt"/>
              </a:rPr>
              <a:t>Set the denominator to 2 and solve for </a:t>
            </a:r>
            <a:r>
              <a:rPr lang="en-US" sz="2800" i="1" dirty="0">
                <a:latin typeface="+mn-lt"/>
              </a:rPr>
              <a:t>t</a:t>
            </a:r>
            <a:r>
              <a:rPr lang="en-US" sz="2800" dirty="0">
                <a:latin typeface="+mn-lt"/>
              </a:rPr>
              <a:t>,  giving </a:t>
            </a:r>
          </a:p>
          <a:p>
            <a:pPr algn="ctr"/>
            <a:r>
              <a:rPr lang="en-US" sz="2800" b="1" i="1" dirty="0">
                <a:solidFill>
                  <a:srgbClr val="C00000"/>
                </a:solidFill>
                <a:latin typeface="+mn-lt"/>
              </a:rPr>
              <a:t>t</a:t>
            </a:r>
            <a:r>
              <a:rPr lang="en-US" sz="2800" b="1" dirty="0">
                <a:solidFill>
                  <a:srgbClr val="C00000"/>
                </a:solidFill>
                <a:latin typeface="+mn-lt"/>
              </a:rPr>
              <a:t>  ≈ 19.</a:t>
            </a:r>
          </a:p>
        </p:txBody>
      </p:sp>
      <p:sp>
        <p:nvSpPr>
          <p:cNvPr id="14" name="TextBox 4"/>
          <p:cNvSpPr txBox="1"/>
          <p:nvPr/>
        </p:nvSpPr>
        <p:spPr>
          <a:xfrm>
            <a:off x="533400" y="4038600"/>
            <a:ext cx="7924800" cy="1815882"/>
          </a:xfrm>
          <a:prstGeom prst="rect">
            <a:avLst/>
          </a:prstGeom>
          <a:noFill/>
        </p:spPr>
        <p:txBody>
          <a:bodyPr wrap="square" rtlCol="0">
            <a:spAutoFit/>
          </a:bodyPr>
          <a:lstStyle/>
          <a:p>
            <a:r>
              <a:rPr lang="en-US" sz="2800" dirty="0">
                <a:latin typeface="+mn-lt"/>
              </a:rPr>
              <a:t>Since we took </a:t>
            </a:r>
            <a:r>
              <a:rPr lang="en-US" sz="2800" i="1" dirty="0">
                <a:latin typeface="+mn-lt"/>
              </a:rPr>
              <a:t>t</a:t>
            </a:r>
            <a:r>
              <a:rPr lang="en-US" sz="2800" dirty="0">
                <a:latin typeface="+mn-lt"/>
              </a:rPr>
              <a:t> = 0 in 1950, </a:t>
            </a:r>
            <a:r>
              <a:rPr lang="en-US" sz="2800" dirty="0" err="1">
                <a:latin typeface="+mn-lt"/>
              </a:rPr>
              <a:t>Hubbert’s</a:t>
            </a:r>
            <a:r>
              <a:rPr lang="en-US" sz="2800" dirty="0">
                <a:latin typeface="+mn-lt"/>
              </a:rPr>
              <a:t> prediction was 1969.  (In fact, he said 1965-70). </a:t>
            </a:r>
          </a:p>
          <a:p>
            <a:endParaRPr lang="en-US" sz="2800" dirty="0">
              <a:latin typeface="+mn-lt"/>
            </a:endParaRPr>
          </a:p>
          <a:p>
            <a:r>
              <a:rPr lang="en-US" sz="2800" i="1" dirty="0">
                <a:solidFill>
                  <a:srgbClr val="C00000"/>
                </a:solidFill>
              </a:rPr>
              <a:t>What happened about that time?  A few years later?</a:t>
            </a:r>
            <a:endParaRPr lang="en-US" sz="2800" dirty="0">
              <a:latin typeface="+mn-lt"/>
            </a:endParaRPr>
          </a:p>
        </p:txBody>
      </p:sp>
      <p:pic>
        <p:nvPicPr>
          <p:cNvPr id="15" name="Afbeelding 14">
            <a:extLst>
              <a:ext uri="{FF2B5EF4-FFF2-40B4-BE49-F238E27FC236}">
                <a16:creationId xmlns:a16="http://schemas.microsoft.com/office/drawing/2014/main" xmlns="" id="{0A985ED6-68E5-4685-85A1-123942681F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63703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83279"/>
            <a:ext cx="734279" cy="857615"/>
          </a:xfrm>
          <a:prstGeom prst="rect">
            <a:avLst/>
          </a:prstGeom>
        </p:spPr>
      </p:pic>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pic>
        <p:nvPicPr>
          <p:cNvPr id="9" name="Picture 2"/>
          <p:cNvPicPr>
            <a:picLocks noChangeAspect="1" noChangeArrowheads="1"/>
          </p:cNvPicPr>
          <p:nvPr/>
        </p:nvPicPr>
        <p:blipFill>
          <a:blip r:embed="rId4" cstate="print"/>
          <a:srcRect/>
          <a:stretch>
            <a:fillRect/>
          </a:stretch>
        </p:blipFill>
        <p:spPr bwMode="auto">
          <a:xfrm>
            <a:off x="1885485" y="3118511"/>
            <a:ext cx="4414707" cy="2979927"/>
          </a:xfrm>
          <a:prstGeom prst="rect">
            <a:avLst/>
          </a:prstGeom>
          <a:noFill/>
          <a:ln w="9525">
            <a:noFill/>
            <a:miter lim="800000"/>
            <a:headEnd/>
            <a:tailEnd/>
          </a:ln>
        </p:spPr>
      </p:pic>
      <p:sp>
        <p:nvSpPr>
          <p:cNvPr id="12" name="TextBox 15"/>
          <p:cNvSpPr txBox="1"/>
          <p:nvPr/>
        </p:nvSpPr>
        <p:spPr>
          <a:xfrm>
            <a:off x="3491880" y="5504825"/>
            <a:ext cx="4495800" cy="800219"/>
          </a:xfrm>
          <a:prstGeom prst="rect">
            <a:avLst/>
          </a:prstGeom>
          <a:noFill/>
        </p:spPr>
        <p:txBody>
          <a:bodyPr wrap="square" rtlCol="0">
            <a:spAutoFit/>
          </a:bodyPr>
          <a:lstStyle/>
          <a:p>
            <a:pPr algn="r"/>
            <a:r>
              <a:rPr lang="en-US" dirty="0">
                <a:solidFill>
                  <a:srgbClr val="C00000"/>
                </a:solidFill>
                <a:latin typeface="+mj-lt"/>
              </a:rPr>
              <a:t>Gas lines, </a:t>
            </a:r>
          </a:p>
          <a:p>
            <a:pPr algn="r"/>
            <a:r>
              <a:rPr lang="en-US" dirty="0">
                <a:solidFill>
                  <a:srgbClr val="C00000"/>
                </a:solidFill>
                <a:latin typeface="+mj-lt"/>
              </a:rPr>
              <a:t>Brooklyn 1973</a:t>
            </a:r>
          </a:p>
          <a:p>
            <a:pPr algn="r"/>
            <a:r>
              <a:rPr lang="en-US" sz="1000" dirty="0">
                <a:solidFill>
                  <a:schemeClr val="accent2"/>
                </a:solidFill>
                <a:latin typeface="+mj-lt"/>
              </a:rPr>
              <a:t>http://artnectar.com/2010/02/1970s-new-york-city-in-pictures/</a:t>
            </a:r>
          </a:p>
        </p:txBody>
      </p:sp>
      <p:sp>
        <p:nvSpPr>
          <p:cNvPr id="13" name="Rectangle 17"/>
          <p:cNvSpPr/>
          <p:nvPr/>
        </p:nvSpPr>
        <p:spPr>
          <a:xfrm>
            <a:off x="4500948" y="2679000"/>
            <a:ext cx="3951723" cy="246221"/>
          </a:xfrm>
          <a:prstGeom prst="rect">
            <a:avLst/>
          </a:prstGeom>
        </p:spPr>
        <p:txBody>
          <a:bodyPr wrap="none">
            <a:spAutoFit/>
          </a:bodyPr>
          <a:lstStyle/>
          <a:p>
            <a:r>
              <a:rPr lang="en-US" sz="1000" dirty="0">
                <a:solidFill>
                  <a:schemeClr val="accent2">
                    <a:lumMod val="60000"/>
                    <a:lumOff val="40000"/>
                  </a:schemeClr>
                </a:solidFill>
              </a:rPr>
              <a:t>http://www.saskschools.ca/curr_content/socst10_05/images/oil_crisis.jpg</a:t>
            </a:r>
          </a:p>
        </p:txBody>
      </p:sp>
      <p:pic>
        <p:nvPicPr>
          <p:cNvPr id="14" name="Picture 15"/>
          <p:cNvPicPr>
            <a:picLocks noChangeAspect="1" noChangeArrowheads="1"/>
          </p:cNvPicPr>
          <p:nvPr/>
        </p:nvPicPr>
        <p:blipFill>
          <a:blip r:embed="rId5" cstate="print"/>
          <a:srcRect/>
          <a:stretch>
            <a:fillRect/>
          </a:stretch>
        </p:blipFill>
        <p:spPr bwMode="auto">
          <a:xfrm>
            <a:off x="4500948" y="86713"/>
            <a:ext cx="4205843" cy="2590800"/>
          </a:xfrm>
          <a:prstGeom prst="rect">
            <a:avLst/>
          </a:prstGeom>
          <a:noFill/>
          <a:ln w="9525">
            <a:noFill/>
            <a:miter lim="800000"/>
            <a:headEnd/>
            <a:tailEnd/>
          </a:ln>
        </p:spPr>
      </p:pic>
      <p:pic>
        <p:nvPicPr>
          <p:cNvPr id="15" name="Picture 16"/>
          <p:cNvPicPr>
            <a:picLocks noChangeAspect="1" noChangeArrowheads="1"/>
          </p:cNvPicPr>
          <p:nvPr/>
        </p:nvPicPr>
        <p:blipFill>
          <a:blip r:embed="rId6" cstate="print"/>
          <a:srcRect/>
          <a:stretch>
            <a:fillRect/>
          </a:stretch>
        </p:blipFill>
        <p:spPr bwMode="auto">
          <a:xfrm>
            <a:off x="132885" y="118136"/>
            <a:ext cx="3848100" cy="2257425"/>
          </a:xfrm>
          <a:prstGeom prst="rect">
            <a:avLst/>
          </a:prstGeom>
          <a:noFill/>
          <a:ln w="9525">
            <a:noFill/>
            <a:miter lim="800000"/>
            <a:headEnd/>
            <a:tailEnd/>
          </a:ln>
        </p:spPr>
      </p:pic>
      <p:sp>
        <p:nvSpPr>
          <p:cNvPr id="16" name="Rectangle 20"/>
          <p:cNvSpPr/>
          <p:nvPr/>
        </p:nvSpPr>
        <p:spPr>
          <a:xfrm>
            <a:off x="132885" y="2404136"/>
            <a:ext cx="4572000" cy="246221"/>
          </a:xfrm>
          <a:prstGeom prst="rect">
            <a:avLst/>
          </a:prstGeom>
        </p:spPr>
        <p:txBody>
          <a:bodyPr>
            <a:spAutoFit/>
          </a:bodyPr>
          <a:lstStyle/>
          <a:p>
            <a:r>
              <a:rPr lang="en-US" sz="1000" dirty="0">
                <a:solidFill>
                  <a:schemeClr val="accent2">
                    <a:lumMod val="60000"/>
                    <a:lumOff val="40000"/>
                  </a:schemeClr>
                </a:solidFill>
              </a:rPr>
              <a:t>http://www.heatingoil.com/articles/arab-oil-embargo-happened-happen/</a:t>
            </a:r>
          </a:p>
        </p:txBody>
      </p:sp>
      <p:sp>
        <p:nvSpPr>
          <p:cNvPr id="17" name="TextBox 21"/>
          <p:cNvSpPr txBox="1"/>
          <p:nvPr/>
        </p:nvSpPr>
        <p:spPr>
          <a:xfrm>
            <a:off x="6649012" y="3245448"/>
            <a:ext cx="1676400" cy="2031325"/>
          </a:xfrm>
          <a:prstGeom prst="rect">
            <a:avLst/>
          </a:prstGeom>
          <a:noFill/>
        </p:spPr>
        <p:txBody>
          <a:bodyPr wrap="square" rtlCol="0">
            <a:spAutoFit/>
          </a:bodyPr>
          <a:lstStyle/>
          <a:p>
            <a:pPr>
              <a:buFont typeface="Arial" pitchFamily="34" charset="0"/>
              <a:buChar char="•"/>
            </a:pPr>
            <a:r>
              <a:rPr lang="en-US" i="1" dirty="0">
                <a:solidFill>
                  <a:srgbClr val="C00000"/>
                </a:solidFill>
                <a:latin typeface="+mn-lt"/>
              </a:rPr>
              <a:t>Politics played a role too</a:t>
            </a:r>
          </a:p>
          <a:p>
            <a:pPr>
              <a:buFont typeface="Arial" pitchFamily="34" charset="0"/>
              <a:buChar char="•"/>
            </a:pPr>
            <a:endParaRPr lang="en-US" i="1" dirty="0">
              <a:solidFill>
                <a:srgbClr val="C00000"/>
              </a:solidFill>
              <a:latin typeface="+mn-lt"/>
            </a:endParaRPr>
          </a:p>
          <a:p>
            <a:pPr>
              <a:buFont typeface="Arial" pitchFamily="34" charset="0"/>
              <a:buChar char="•"/>
            </a:pPr>
            <a:r>
              <a:rPr lang="en-US" i="1" dirty="0">
                <a:solidFill>
                  <a:srgbClr val="C00000"/>
                </a:solidFill>
                <a:latin typeface="+mn-lt"/>
              </a:rPr>
              <a:t>Later foreign oil imports grew</a:t>
            </a:r>
          </a:p>
        </p:txBody>
      </p:sp>
      <p:sp>
        <p:nvSpPr>
          <p:cNvPr id="18" name="TextBox 8"/>
          <p:cNvSpPr txBox="1"/>
          <p:nvPr/>
        </p:nvSpPr>
        <p:spPr>
          <a:xfrm>
            <a:off x="285285" y="4385336"/>
            <a:ext cx="1447800" cy="1569660"/>
          </a:xfrm>
          <a:prstGeom prst="rect">
            <a:avLst/>
          </a:prstGeom>
          <a:noFill/>
        </p:spPr>
        <p:txBody>
          <a:bodyPr wrap="square" rtlCol="0">
            <a:spAutoFit/>
          </a:bodyPr>
          <a:lstStyle/>
          <a:p>
            <a:r>
              <a:rPr lang="en-US" sz="3200" b="1" dirty="0">
                <a:solidFill>
                  <a:srgbClr val="C00000"/>
                </a:solidFill>
                <a:latin typeface="+mn-lt"/>
                <a:cs typeface="Raavi" pitchFamily="2"/>
              </a:rPr>
              <a:t>1970’s Oil Crisis</a:t>
            </a:r>
          </a:p>
        </p:txBody>
      </p:sp>
    </p:spTree>
    <p:extLst>
      <p:ext uri="{BB962C8B-B14F-4D97-AF65-F5344CB8AC3E}">
        <p14:creationId xmlns:p14="http://schemas.microsoft.com/office/powerpoint/2010/main" val="1217616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0" y="216005"/>
            <a:ext cx="722372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rgbClr val="C00000"/>
                </a:solidFill>
              </a:rPr>
              <a:t>Annual US Oil Production, 1900-2010</a:t>
            </a:r>
            <a:endParaRPr lang="en-US" sz="2800" b="1" dirty="0">
              <a:solidFill>
                <a:srgbClr val="C00000"/>
              </a:solidFill>
            </a:endParaRPr>
          </a:p>
        </p:txBody>
      </p:sp>
      <p:pic>
        <p:nvPicPr>
          <p:cNvPr id="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07418" y="366076"/>
            <a:ext cx="1921164" cy="609600"/>
          </a:xfrm>
          <a:prstGeom prst="rect">
            <a:avLst/>
          </a:prstGeom>
          <a:noFill/>
        </p:spPr>
      </p:pic>
      <p:graphicFrame>
        <p:nvGraphicFramePr>
          <p:cNvPr id="13" name="Chart 3"/>
          <p:cNvGraphicFramePr>
            <a:graphicFrameLocks noGrp="1"/>
          </p:cNvGraphicFramePr>
          <p:nvPr>
            <p:extLst>
              <p:ext uri="{D42A27DB-BD31-4B8C-83A1-F6EECF244321}">
                <p14:modId xmlns:p14="http://schemas.microsoft.com/office/powerpoint/2010/main" val="1357303257"/>
              </p:ext>
            </p:extLst>
          </p:nvPr>
        </p:nvGraphicFramePr>
        <p:xfrm>
          <a:off x="106734" y="1247025"/>
          <a:ext cx="8580372" cy="51054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Afbeelding 13">
            <a:extLst>
              <a:ext uri="{FF2B5EF4-FFF2-40B4-BE49-F238E27FC236}">
                <a16:creationId xmlns:a16="http://schemas.microsoft.com/office/drawing/2014/main" xmlns="" id="{DD4FC29B-24AD-4F95-A795-B8F81D6B5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661889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1115616" y="394563"/>
            <a:ext cx="4572000" cy="369332"/>
          </a:xfrm>
          <a:prstGeom prst="rect">
            <a:avLst/>
          </a:prstGeom>
        </p:spPr>
        <p:txBody>
          <a:bodyPr>
            <a:spAutoFit/>
          </a:bodyPr>
          <a:lstStyle/>
          <a:p>
            <a:r>
              <a:rPr lang="en-US" b="1" dirty="0">
                <a:solidFill>
                  <a:srgbClr val="C00000"/>
                </a:solidFill>
              </a:rPr>
              <a:t>Total US Oil Production, 1900-2010</a:t>
            </a:r>
            <a:endParaRPr lang="nl-NL" dirty="0"/>
          </a:p>
        </p:txBody>
      </p:sp>
      <p:pic>
        <p:nvPicPr>
          <p:cNvPr id="1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87616" y="158388"/>
            <a:ext cx="2065192" cy="732810"/>
          </a:xfrm>
          <a:prstGeom prst="rect">
            <a:avLst/>
          </a:prstGeom>
          <a:noFill/>
        </p:spPr>
      </p:pic>
      <p:graphicFrame>
        <p:nvGraphicFramePr>
          <p:cNvPr id="13" name="Chart 4"/>
          <p:cNvGraphicFramePr>
            <a:graphicFrameLocks noGrp="1"/>
          </p:cNvGraphicFramePr>
          <p:nvPr>
            <p:extLst>
              <p:ext uri="{D42A27DB-BD31-4B8C-83A1-F6EECF244321}">
                <p14:modId xmlns:p14="http://schemas.microsoft.com/office/powerpoint/2010/main" val="1174584554"/>
              </p:ext>
            </p:extLst>
          </p:nvPr>
        </p:nvGraphicFramePr>
        <p:xfrm>
          <a:off x="264170" y="1274716"/>
          <a:ext cx="8061242" cy="4773682"/>
        </p:xfrm>
        <a:graphic>
          <a:graphicData uri="http://schemas.openxmlformats.org/drawingml/2006/chart">
            <c:chart xmlns:c="http://schemas.openxmlformats.org/drawingml/2006/chart" xmlns:r="http://schemas.openxmlformats.org/officeDocument/2006/relationships" r:id="rId4"/>
          </a:graphicData>
        </a:graphic>
      </p:graphicFrame>
      <p:pic>
        <p:nvPicPr>
          <p:cNvPr id="14" name="Afbeelding 13">
            <a:extLst>
              <a:ext uri="{FF2B5EF4-FFF2-40B4-BE49-F238E27FC236}">
                <a16:creationId xmlns:a16="http://schemas.microsoft.com/office/drawing/2014/main" xmlns="" id="{B686BDD1-C71B-4250-9E11-1D818D3F38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456061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27866" y="160039"/>
            <a:ext cx="8839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rPr>
              <a:t>What is the Calculus Involved in Predicting Peak Oil?</a:t>
            </a:r>
          </a:p>
        </p:txBody>
      </p:sp>
      <p:sp>
        <p:nvSpPr>
          <p:cNvPr id="12" name="Content Placeholder 2"/>
          <p:cNvSpPr txBox="1">
            <a:spLocks/>
          </p:cNvSpPr>
          <p:nvPr/>
        </p:nvSpPr>
        <p:spPr>
          <a:xfrm>
            <a:off x="332666" y="1504898"/>
            <a:ext cx="8229600" cy="3581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300"/>
              </a:spcAft>
            </a:pPr>
            <a:r>
              <a:rPr lang="en-US" sz="2800" dirty="0">
                <a:solidFill>
                  <a:schemeClr val="tx1"/>
                </a:solidFill>
              </a:rPr>
              <a:t>Initial value problem</a:t>
            </a:r>
          </a:p>
          <a:p>
            <a:pPr lvl="1" algn="l">
              <a:spcBef>
                <a:spcPts val="0"/>
              </a:spcBef>
              <a:spcAft>
                <a:spcPts val="300"/>
              </a:spcAft>
            </a:pPr>
            <a:r>
              <a:rPr lang="en-US" i="1" dirty="0">
                <a:solidFill>
                  <a:schemeClr val="tx1"/>
                </a:solidFill>
              </a:rPr>
              <a:t>Solving differential equation using </a:t>
            </a:r>
            <a:r>
              <a:rPr lang="en-US" i="1">
                <a:solidFill>
                  <a:schemeClr val="tx1"/>
                </a:solidFill>
              </a:rPr>
              <a:t>integration </a:t>
            </a:r>
            <a:r>
              <a:rPr lang="en-US" i="1" smtClean="0">
                <a:solidFill>
                  <a:schemeClr val="tx1"/>
                </a:solidFill>
              </a:rPr>
              <a:t>Estimating </a:t>
            </a:r>
            <a:r>
              <a:rPr lang="en-US" i="1" dirty="0">
                <a:solidFill>
                  <a:schemeClr val="tx1"/>
                </a:solidFill>
              </a:rPr>
              <a:t>asymptotes and point of maximum slope</a:t>
            </a:r>
          </a:p>
          <a:p>
            <a:pPr lvl="1" algn="l">
              <a:spcBef>
                <a:spcPts val="0"/>
              </a:spcBef>
              <a:spcAft>
                <a:spcPts val="300"/>
              </a:spcAft>
            </a:pPr>
            <a:r>
              <a:rPr lang="en-US" i="1" dirty="0">
                <a:solidFill>
                  <a:schemeClr val="tx1"/>
                </a:solidFill>
              </a:rPr>
              <a:t>Exponentials and logarithms</a:t>
            </a:r>
          </a:p>
          <a:p>
            <a:pPr algn="l">
              <a:spcBef>
                <a:spcPts val="0"/>
              </a:spcBef>
              <a:spcAft>
                <a:spcPts val="300"/>
              </a:spcAft>
            </a:pPr>
            <a:r>
              <a:rPr lang="en-US" sz="2800" dirty="0">
                <a:solidFill>
                  <a:schemeClr val="tx1"/>
                </a:solidFill>
              </a:rPr>
              <a:t>Regression (involves optimization)</a:t>
            </a:r>
          </a:p>
          <a:p>
            <a:pPr algn="l">
              <a:spcBef>
                <a:spcPts val="0"/>
              </a:spcBef>
              <a:spcAft>
                <a:spcPts val="300"/>
              </a:spcAft>
            </a:pPr>
            <a:r>
              <a:rPr lang="en-US" sz="2800" dirty="0">
                <a:solidFill>
                  <a:schemeClr val="tx1"/>
                </a:solidFill>
              </a:rPr>
              <a:t>Linear, quadratic, and logistic functions</a:t>
            </a:r>
          </a:p>
          <a:p>
            <a:pPr algn="l">
              <a:spcBef>
                <a:spcPts val="0"/>
              </a:spcBef>
              <a:spcAft>
                <a:spcPts val="300"/>
              </a:spcAft>
            </a:pPr>
            <a:endParaRPr lang="en-US" sz="2600" i="1" dirty="0">
              <a:solidFill>
                <a:schemeClr val="tx1"/>
              </a:solidFill>
            </a:endParaRPr>
          </a:p>
        </p:txBody>
      </p:sp>
      <p:pic>
        <p:nvPicPr>
          <p:cNvPr id="13" name="Afbeelding 12">
            <a:extLst>
              <a:ext uri="{FF2B5EF4-FFF2-40B4-BE49-F238E27FC236}">
                <a16:creationId xmlns:a16="http://schemas.microsoft.com/office/drawing/2014/main" xmlns="" id="{D632565A-46FB-4CAE-ADA4-42B16B6876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2046036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1043608" y="370562"/>
            <a:ext cx="5747920" cy="523220"/>
          </a:xfrm>
          <a:prstGeom prst="rect">
            <a:avLst/>
          </a:prstGeom>
        </p:spPr>
        <p:txBody>
          <a:bodyPr wrap="none">
            <a:spAutoFit/>
          </a:bodyPr>
          <a:lstStyle/>
          <a:p>
            <a:r>
              <a:rPr lang="en-US" sz="2800" b="1" dirty="0">
                <a:solidFill>
                  <a:srgbClr val="FF0000"/>
                </a:solidFill>
              </a:rPr>
              <a:t>When is World Oil Predicted to Peak?</a:t>
            </a:r>
            <a:endParaRPr lang="nl-NL" sz="2800" dirty="0">
              <a:solidFill>
                <a:srgbClr val="FF0000"/>
              </a:solidFill>
            </a:endParaRPr>
          </a:p>
        </p:txBody>
      </p:sp>
      <p:pic>
        <p:nvPicPr>
          <p:cNvPr id="13" name="Picture 2"/>
          <p:cNvPicPr>
            <a:picLocks noChangeAspect="1" noChangeArrowheads="1"/>
          </p:cNvPicPr>
          <p:nvPr/>
        </p:nvPicPr>
        <p:blipFill>
          <a:blip r:embed="rId3" cstate="print"/>
          <a:srcRect b="14187"/>
          <a:stretch>
            <a:fillRect/>
          </a:stretch>
        </p:blipFill>
        <p:spPr bwMode="auto">
          <a:xfrm>
            <a:off x="704599" y="3064212"/>
            <a:ext cx="7116286" cy="3189812"/>
          </a:xfrm>
          <a:prstGeom prst="rect">
            <a:avLst/>
          </a:prstGeom>
          <a:noFill/>
          <a:ln w="9525">
            <a:noFill/>
            <a:miter lim="800000"/>
            <a:headEnd/>
            <a:tailEnd/>
          </a:ln>
        </p:spPr>
      </p:pic>
      <p:sp>
        <p:nvSpPr>
          <p:cNvPr id="14" name="Rectangle 3"/>
          <p:cNvSpPr/>
          <p:nvPr/>
        </p:nvSpPr>
        <p:spPr>
          <a:xfrm>
            <a:off x="5720630" y="2969503"/>
            <a:ext cx="2100255" cy="246221"/>
          </a:xfrm>
          <a:prstGeom prst="rect">
            <a:avLst/>
          </a:prstGeom>
        </p:spPr>
        <p:txBody>
          <a:bodyPr wrap="none">
            <a:spAutoFit/>
          </a:bodyPr>
          <a:lstStyle/>
          <a:p>
            <a:r>
              <a:rPr lang="en-US" sz="1000" dirty="0"/>
              <a:t>http://en.wikipedia.org/wiki/Peak_oil</a:t>
            </a:r>
          </a:p>
        </p:txBody>
      </p:sp>
      <p:pic>
        <p:nvPicPr>
          <p:cNvPr id="15" name="Picture 4"/>
          <p:cNvPicPr>
            <a:picLocks noChangeAspect="1" noChangeArrowheads="1"/>
          </p:cNvPicPr>
          <p:nvPr/>
        </p:nvPicPr>
        <p:blipFill>
          <a:blip r:embed="rId4" cstate="print"/>
          <a:srcRect/>
          <a:stretch>
            <a:fillRect/>
          </a:stretch>
        </p:blipFill>
        <p:spPr bwMode="auto">
          <a:xfrm>
            <a:off x="5751324" y="993188"/>
            <a:ext cx="3023364" cy="2015576"/>
          </a:xfrm>
          <a:prstGeom prst="rect">
            <a:avLst/>
          </a:prstGeom>
          <a:noFill/>
          <a:ln w="9525">
            <a:noFill/>
            <a:miter lim="800000"/>
            <a:headEnd/>
            <a:tailEnd/>
          </a:ln>
        </p:spPr>
      </p:pic>
      <p:sp>
        <p:nvSpPr>
          <p:cNvPr id="16" name="TextBox 6"/>
          <p:cNvSpPr txBox="1"/>
          <p:nvPr/>
        </p:nvSpPr>
        <p:spPr>
          <a:xfrm>
            <a:off x="0" y="2438400"/>
            <a:ext cx="5181600" cy="646331"/>
          </a:xfrm>
          <a:prstGeom prst="rect">
            <a:avLst/>
          </a:prstGeom>
          <a:noFill/>
        </p:spPr>
        <p:txBody>
          <a:bodyPr wrap="square" rtlCol="0">
            <a:spAutoFit/>
          </a:bodyPr>
          <a:lstStyle/>
          <a:p>
            <a:r>
              <a:rPr lang="en-US" b="1" dirty="0">
                <a:latin typeface="+mn-lt"/>
              </a:rPr>
              <a:t>Production: All liquid Fossil Fuels, </a:t>
            </a:r>
            <a:r>
              <a:rPr lang="en-US" b="1" dirty="0" err="1">
                <a:latin typeface="+mn-lt"/>
              </a:rPr>
              <a:t>bn</a:t>
            </a:r>
            <a:r>
              <a:rPr lang="en-US" b="1" dirty="0">
                <a:latin typeface="+mn-lt"/>
              </a:rPr>
              <a:t> barrels per year </a:t>
            </a:r>
            <a:r>
              <a:rPr lang="en-US" sz="1000" dirty="0"/>
              <a:t>http://planetforlife.com/oilcrisis/oilpeak.html</a:t>
            </a:r>
            <a:endParaRPr lang="en-US" b="1" dirty="0">
              <a:latin typeface="+mn-lt"/>
            </a:endParaRPr>
          </a:p>
        </p:txBody>
      </p:sp>
      <p:pic>
        <p:nvPicPr>
          <p:cNvPr id="17" name="Afbeelding 16">
            <a:extLst>
              <a:ext uri="{FF2B5EF4-FFF2-40B4-BE49-F238E27FC236}">
                <a16:creationId xmlns:a16="http://schemas.microsoft.com/office/drawing/2014/main" xmlns="" id="{9FB029B0-4578-4BE8-8435-95C1E86F2C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74068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3"/>
          <p:cNvSpPr txBox="1">
            <a:spLocks/>
          </p:cNvSpPr>
          <p:nvPr/>
        </p:nvSpPr>
        <p:spPr>
          <a:xfrm>
            <a:off x="477191" y="1832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0000"/>
                </a:solidFill>
              </a:rPr>
              <a:t>Commemorating Hubbert’s Willingness to Announce What He Saw in the Mathematics</a:t>
            </a:r>
            <a:r>
              <a:rPr lang="en-US" sz="2000" b="1" dirty="0"/>
              <a:t/>
            </a:r>
            <a:br>
              <a:rPr lang="en-US" sz="2000" b="1" dirty="0"/>
            </a:br>
            <a:r>
              <a:rPr lang="en-US" sz="1000" dirty="0">
                <a:solidFill>
                  <a:schemeClr val="accent2">
                    <a:lumMod val="50000"/>
                  </a:schemeClr>
                </a:solidFill>
              </a:rPr>
              <a:t> </a:t>
            </a:r>
            <a:r>
              <a:rPr lang="en-US" sz="1000" dirty="0">
                <a:solidFill>
                  <a:schemeClr val="accent2">
                    <a:lumMod val="50000"/>
                  </a:schemeClr>
                </a:solidFill>
                <a:hlinkClick r:id="rId3"/>
              </a:rPr>
              <a:t>http://www.mkinghubbert.com/</a:t>
            </a:r>
            <a:r>
              <a:rPr lang="en-US" sz="1000" dirty="0">
                <a:solidFill>
                  <a:schemeClr val="accent2">
                    <a:lumMod val="50000"/>
                  </a:schemeClr>
                </a:solidFill>
              </a:rPr>
              <a:t> and </a:t>
            </a:r>
            <a:r>
              <a:rPr lang="en-US" sz="1000" dirty="0">
                <a:solidFill>
                  <a:schemeClr val="accent2">
                    <a:lumMod val="50000"/>
                  </a:schemeClr>
                </a:solidFill>
                <a:hlinkClick r:id="rId4"/>
              </a:rPr>
              <a:t>http://www.thecuttingedgenews.com/index.php?article=476</a:t>
            </a:r>
            <a:r>
              <a:rPr lang="en-US" sz="1000" dirty="0">
                <a:solidFill>
                  <a:schemeClr val="accent2">
                    <a:lumMod val="50000"/>
                  </a:schemeClr>
                </a:solidFill>
              </a:rPr>
              <a:t> </a:t>
            </a:r>
          </a:p>
        </p:txBody>
      </p:sp>
      <p:sp>
        <p:nvSpPr>
          <p:cNvPr id="12" name="Rectangle 4"/>
          <p:cNvSpPr/>
          <p:nvPr/>
        </p:nvSpPr>
        <p:spPr>
          <a:xfrm>
            <a:off x="39982" y="1152594"/>
            <a:ext cx="8382000" cy="3447098"/>
          </a:xfrm>
          <a:prstGeom prst="rect">
            <a:avLst/>
          </a:prstGeom>
        </p:spPr>
        <p:txBody>
          <a:bodyPr wrap="square">
            <a:spAutoFit/>
          </a:bodyPr>
          <a:lstStyle/>
          <a:p>
            <a:r>
              <a:rPr lang="en-US" sz="2000" dirty="0">
                <a:latin typeface="+mn-lt"/>
              </a:rPr>
              <a:t>“In 1950, the United States was largely self sufficient on oil.  It was the world’s largest producer and exporter of oil.……She had just emerged relatively unscathed from of the second of two world wars for which her unprecedented access to oil proved the deciding factor. …...The sun was rising on America…….”</a:t>
            </a:r>
          </a:p>
          <a:p>
            <a:endParaRPr lang="en-US" sz="1600" dirty="0">
              <a:latin typeface="+mn-lt"/>
            </a:endParaRPr>
          </a:p>
          <a:p>
            <a:r>
              <a:rPr lang="en-US" sz="2000" dirty="0">
                <a:latin typeface="+mn-lt"/>
              </a:rPr>
              <a:t>“In this context of American exuberance and seeming mastery of the world, M. King </a:t>
            </a:r>
            <a:r>
              <a:rPr lang="en-US" sz="2000" dirty="0" err="1">
                <a:latin typeface="+mn-lt"/>
              </a:rPr>
              <a:t>Hubbert</a:t>
            </a:r>
            <a:r>
              <a:rPr lang="en-US" sz="2000" dirty="0">
                <a:latin typeface="+mn-lt"/>
              </a:rPr>
              <a:t> took a stand ….. forecasting that the ultimate source of American power—oil—Texas gold—was headed for imminent decline—and he did it in the heart of the oil patch.”</a:t>
            </a:r>
          </a:p>
          <a:p>
            <a:endParaRPr lang="en-US" dirty="0"/>
          </a:p>
        </p:txBody>
      </p:sp>
      <p:pic>
        <p:nvPicPr>
          <p:cNvPr id="13" name="Picture 3"/>
          <p:cNvPicPr>
            <a:picLocks noChangeAspect="1" noChangeArrowheads="1"/>
          </p:cNvPicPr>
          <p:nvPr/>
        </p:nvPicPr>
        <p:blipFill>
          <a:blip r:embed="rId5" cstate="print"/>
          <a:srcRect l="49021" t="35122" r="12255" b="5854"/>
          <a:stretch>
            <a:fillRect/>
          </a:stretch>
        </p:blipFill>
        <p:spPr bwMode="auto">
          <a:xfrm>
            <a:off x="49877" y="4361777"/>
            <a:ext cx="1733559" cy="1843994"/>
          </a:xfrm>
          <a:prstGeom prst="rect">
            <a:avLst/>
          </a:prstGeom>
          <a:noFill/>
          <a:ln w="9525">
            <a:noFill/>
            <a:miter lim="800000"/>
            <a:headEnd/>
            <a:tailEnd/>
          </a:ln>
        </p:spPr>
      </p:pic>
      <p:pic>
        <p:nvPicPr>
          <p:cNvPr id="14" name="Picture 1"/>
          <p:cNvPicPr>
            <a:picLocks noChangeAspect="1" noChangeArrowheads="1"/>
          </p:cNvPicPr>
          <p:nvPr/>
        </p:nvPicPr>
        <p:blipFill>
          <a:blip r:embed="rId6" cstate="print"/>
          <a:srcRect l="56058" r="17518" b="19329"/>
          <a:stretch>
            <a:fillRect/>
          </a:stretch>
        </p:blipFill>
        <p:spPr bwMode="auto">
          <a:xfrm>
            <a:off x="6378284" y="4278135"/>
            <a:ext cx="2043698" cy="1696636"/>
          </a:xfrm>
          <a:prstGeom prst="rect">
            <a:avLst/>
          </a:prstGeom>
          <a:noFill/>
          <a:ln w="9525">
            <a:noFill/>
            <a:miter lim="800000"/>
            <a:headEnd/>
            <a:tailEnd/>
          </a:ln>
        </p:spPr>
      </p:pic>
      <p:sp>
        <p:nvSpPr>
          <p:cNvPr id="15" name="Rectangle 6"/>
          <p:cNvSpPr/>
          <p:nvPr/>
        </p:nvSpPr>
        <p:spPr>
          <a:xfrm>
            <a:off x="2163587" y="4433313"/>
            <a:ext cx="4267200" cy="1631216"/>
          </a:xfrm>
          <a:prstGeom prst="rect">
            <a:avLst/>
          </a:prstGeom>
        </p:spPr>
        <p:txBody>
          <a:bodyPr wrap="square">
            <a:spAutoFit/>
          </a:bodyPr>
          <a:lstStyle/>
          <a:p>
            <a:r>
              <a:rPr lang="en-US" sz="2800" b="1" dirty="0">
                <a:solidFill>
                  <a:srgbClr val="C00000"/>
                </a:solidFill>
                <a:latin typeface="+mn-lt"/>
              </a:rPr>
              <a:t>"</a:t>
            </a:r>
            <a:r>
              <a:rPr lang="en-US" sz="2800" b="1" i="1" dirty="0">
                <a:solidFill>
                  <a:srgbClr val="C00000"/>
                </a:solidFill>
                <a:latin typeface="+mn-lt"/>
              </a:rPr>
              <a:t>Our ignorance is not so vast as our failure to use what we know.</a:t>
            </a:r>
            <a:r>
              <a:rPr lang="en-US" sz="2800" b="1" dirty="0">
                <a:solidFill>
                  <a:srgbClr val="C00000"/>
                </a:solidFill>
                <a:latin typeface="+mn-lt"/>
              </a:rPr>
              <a:t>“                       </a:t>
            </a:r>
            <a:r>
              <a:rPr lang="en-US" sz="1600" dirty="0">
                <a:solidFill>
                  <a:srgbClr val="C00000"/>
                </a:solidFill>
              </a:rPr>
              <a:t>M. King </a:t>
            </a:r>
            <a:r>
              <a:rPr lang="en-US" sz="1600" dirty="0" err="1">
                <a:solidFill>
                  <a:srgbClr val="C00000"/>
                </a:solidFill>
              </a:rPr>
              <a:t>Hubbert</a:t>
            </a:r>
            <a:endParaRPr lang="en-US" sz="1600" dirty="0">
              <a:solidFill>
                <a:srgbClr val="C00000"/>
              </a:solidFill>
            </a:endParaRPr>
          </a:p>
        </p:txBody>
      </p:sp>
      <p:pic>
        <p:nvPicPr>
          <p:cNvPr id="16" name="Afbeelding 15">
            <a:extLst>
              <a:ext uri="{FF2B5EF4-FFF2-40B4-BE49-F238E27FC236}">
                <a16:creationId xmlns:a16="http://schemas.microsoft.com/office/drawing/2014/main" xmlns="" id="{134C9E3C-4957-4DD7-A615-6484867DA4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469441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2195736" y="1649745"/>
            <a:ext cx="4572000" cy="1384995"/>
          </a:xfrm>
          <a:prstGeom prst="rect">
            <a:avLst/>
          </a:prstGeom>
        </p:spPr>
        <p:txBody>
          <a:bodyPr>
            <a:spAutoFit/>
          </a:bodyPr>
          <a:lstStyle/>
          <a:p>
            <a:pPr algn="ctr">
              <a:buNone/>
            </a:pPr>
            <a:r>
              <a:rPr lang="en-US" sz="2800" dirty="0">
                <a:solidFill>
                  <a:srgbClr val="FF0000"/>
                </a:solidFill>
              </a:rPr>
              <a:t>Mathematics can be used to improve the lives of millions, all over the world</a:t>
            </a:r>
          </a:p>
        </p:txBody>
      </p:sp>
      <p:pic>
        <p:nvPicPr>
          <p:cNvPr id="12" name="Afbeelding 11">
            <a:extLst>
              <a:ext uri="{FF2B5EF4-FFF2-40B4-BE49-F238E27FC236}">
                <a16:creationId xmlns:a16="http://schemas.microsoft.com/office/drawing/2014/main" xmlns="" id="{8EF4AD57-C3F9-4A70-A882-903B8041A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833820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2286000" y="2371788"/>
            <a:ext cx="4572000" cy="2114425"/>
          </a:xfrm>
          <a:prstGeom prst="rect">
            <a:avLst/>
          </a:prstGeom>
        </p:spPr>
        <p:txBody>
          <a:bodyPr>
            <a:spAutoFit/>
          </a:bodyPr>
          <a:lstStyle/>
          <a:p>
            <a:pPr>
              <a:lnSpc>
                <a:spcPct val="90000"/>
              </a:lnSpc>
              <a:defRPr/>
            </a:pPr>
            <a:r>
              <a:rPr lang="en-US" sz="2400" i="1" dirty="0">
                <a:solidFill>
                  <a:srgbClr val="FF0000"/>
                </a:solidFill>
                <a:effectLst>
                  <a:outerShdw blurRad="38100" dist="38100" dir="2700000" algn="tl">
                    <a:srgbClr val="000000"/>
                  </a:outerShdw>
                </a:effectLst>
              </a:rPr>
              <a:t>Deborah Hughes Hallett</a:t>
            </a:r>
            <a:r>
              <a:rPr lang="en-US" i="1" dirty="0">
                <a:solidFill>
                  <a:srgbClr val="FF0000"/>
                </a:solidFill>
                <a:effectLst>
                  <a:outerShdw blurRad="38100" dist="38100" dir="2700000" algn="tl">
                    <a:srgbClr val="000000"/>
                  </a:outerShdw>
                </a:effectLst>
              </a:rPr>
              <a:t/>
            </a:r>
            <a:br>
              <a:rPr lang="en-US" i="1" dirty="0">
                <a:solidFill>
                  <a:srgbClr val="FF0000"/>
                </a:solidFill>
                <a:effectLst>
                  <a:outerShdw blurRad="38100" dist="38100" dir="2700000" algn="tl">
                    <a:srgbClr val="000000"/>
                  </a:outerShdw>
                </a:effectLst>
              </a:rPr>
            </a:br>
            <a:r>
              <a:rPr lang="en-US" i="1" dirty="0">
                <a:solidFill>
                  <a:srgbClr val="FF0000"/>
                </a:solidFill>
                <a:effectLst>
                  <a:outerShdw blurRad="38100" dist="38100" dir="2700000" algn="tl">
                    <a:srgbClr val="000000"/>
                  </a:outerShdw>
                </a:effectLst>
              </a:rPr>
              <a:t>Department of Mathematics, University of Arizona</a:t>
            </a:r>
            <a:br>
              <a:rPr lang="en-US" i="1" dirty="0">
                <a:solidFill>
                  <a:srgbClr val="FF0000"/>
                </a:solidFill>
                <a:effectLst>
                  <a:outerShdw blurRad="38100" dist="38100" dir="2700000" algn="tl">
                    <a:srgbClr val="000000"/>
                  </a:outerShdw>
                </a:effectLst>
              </a:rPr>
            </a:br>
            <a:r>
              <a:rPr lang="en-US" i="1" dirty="0">
                <a:solidFill>
                  <a:srgbClr val="FF0000"/>
                </a:solidFill>
                <a:effectLst>
                  <a:outerShdw blurRad="38100" dist="38100" dir="2700000" algn="tl">
                    <a:srgbClr val="000000"/>
                  </a:outerShdw>
                </a:effectLst>
              </a:rPr>
              <a:t>Kennedy School of Government, Harvard University</a:t>
            </a:r>
          </a:p>
          <a:p>
            <a:pPr>
              <a:lnSpc>
                <a:spcPct val="90000"/>
              </a:lnSpc>
              <a:defRPr/>
            </a:pPr>
            <a:endParaRPr lang="en-US" i="1" dirty="0">
              <a:solidFill>
                <a:srgbClr val="FFFF00"/>
              </a:solidFill>
              <a:effectLst>
                <a:outerShdw blurRad="38100" dist="38100" dir="2700000" algn="tl">
                  <a:srgbClr val="000000"/>
                </a:outerShdw>
              </a:effectLst>
            </a:endParaRPr>
          </a:p>
          <a:p>
            <a:pPr>
              <a:lnSpc>
                <a:spcPct val="90000"/>
              </a:lnSpc>
              <a:defRPr/>
            </a:pPr>
            <a:r>
              <a:rPr lang="en-US" sz="1600" i="1" dirty="0">
                <a:solidFill>
                  <a:schemeClr val="accent1"/>
                </a:solidFill>
                <a:effectLst>
                  <a:outerShdw blurRad="38100" dist="38100" dir="2700000" algn="tl">
                    <a:srgbClr val="000000"/>
                  </a:outerShdw>
                </a:effectLst>
              </a:rPr>
              <a:t>Hands on TI-Nspire Session:  </a:t>
            </a:r>
          </a:p>
          <a:p>
            <a:pPr>
              <a:lnSpc>
                <a:spcPct val="90000"/>
              </a:lnSpc>
              <a:defRPr/>
            </a:pPr>
            <a:r>
              <a:rPr lang="en-US" sz="1600" i="1" dirty="0">
                <a:solidFill>
                  <a:schemeClr val="accent1"/>
                </a:solidFill>
                <a:effectLst>
                  <a:outerShdw blurRad="38100" dist="38100" dir="2700000" algn="tl">
                    <a:srgbClr val="000000"/>
                  </a:outerShdw>
                </a:effectLst>
              </a:rPr>
              <a:t>Ann Davidian, MacArthur HS, Levittown, NY </a:t>
            </a:r>
          </a:p>
        </p:txBody>
      </p:sp>
      <p:sp>
        <p:nvSpPr>
          <p:cNvPr id="7" name="Rechthoek 6"/>
          <p:cNvSpPr/>
          <p:nvPr/>
        </p:nvSpPr>
        <p:spPr>
          <a:xfrm>
            <a:off x="1113905" y="235904"/>
            <a:ext cx="7848872" cy="646331"/>
          </a:xfrm>
          <a:prstGeom prst="rect">
            <a:avLst/>
          </a:prstGeom>
        </p:spPr>
        <p:txBody>
          <a:bodyPr wrap="square">
            <a:spAutoFit/>
          </a:bodyPr>
          <a:lstStyle/>
          <a:p>
            <a:r>
              <a:rPr lang="en-US" sz="3600" b="1" dirty="0">
                <a:solidFill>
                  <a:srgbClr val="FF0000"/>
                </a:solidFill>
                <a:effectLst>
                  <a:outerShdw blurRad="38100" dist="38100" dir="2700000" algn="tl">
                    <a:srgbClr val="000000">
                      <a:alpha val="43137"/>
                    </a:srgbClr>
                  </a:outerShdw>
                </a:effectLst>
              </a:rPr>
              <a:t>Calculus</a:t>
            </a:r>
            <a:r>
              <a:rPr lang="en-US" sz="3600" b="1">
                <a:solidFill>
                  <a:srgbClr val="FF0000"/>
                </a:solidFill>
                <a:effectLst>
                  <a:outerShdw blurRad="38100" dist="38100" dir="2700000" algn="tl">
                    <a:srgbClr val="000000">
                      <a:alpha val="43137"/>
                    </a:srgbClr>
                  </a:outerShdw>
                </a:effectLst>
              </a:rPr>
              <a:t>: Affecting </a:t>
            </a:r>
            <a:r>
              <a:rPr lang="en-US" sz="3600" b="1" dirty="0">
                <a:solidFill>
                  <a:srgbClr val="FF0000"/>
                </a:solidFill>
                <a:effectLst>
                  <a:outerShdw blurRad="38100" dist="38100" dir="2700000" algn="tl">
                    <a:srgbClr val="000000">
                      <a:alpha val="43137"/>
                    </a:srgbClr>
                  </a:outerShdw>
                </a:effectLst>
              </a:rPr>
              <a:t>the Lives of Millions</a:t>
            </a:r>
            <a:endParaRPr lang="nl-NL" sz="3600" dirty="0">
              <a:solidFill>
                <a:srgbClr val="FF0000"/>
              </a:solidFill>
            </a:endParaRPr>
          </a:p>
        </p:txBody>
      </p:sp>
      <p:pic>
        <p:nvPicPr>
          <p:cNvPr id="13" name="Afbeelding 12">
            <a:extLst>
              <a:ext uri="{FF2B5EF4-FFF2-40B4-BE49-F238E27FC236}">
                <a16:creationId xmlns:a16="http://schemas.microsoft.com/office/drawing/2014/main" xmlns="" id="{ACDA561E-AB0C-4BEC-9B18-B17D44A5D7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103616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3"/>
          <p:cNvSpPr txBox="1">
            <a:spLocks/>
          </p:cNvSpPr>
          <p:nvPr/>
        </p:nvSpPr>
        <p:spPr>
          <a:xfrm>
            <a:off x="152400" y="219474"/>
            <a:ext cx="9144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effectLst>
                  <a:outerShdw blurRad="38100" dist="38100" dir="2700000" algn="tl">
                    <a:srgbClr val="000000">
                      <a:alpha val="43137"/>
                    </a:srgbClr>
                  </a:outerShdw>
                </a:effectLst>
              </a:rPr>
              <a:t>What Does it Take to Maintain Our Economy?</a:t>
            </a:r>
            <a:endParaRPr lang="en-US" sz="3200" b="1" dirty="0">
              <a:solidFill>
                <a:srgbClr val="FF0000"/>
              </a:solidFill>
              <a:effectLst>
                <a:outerShdw blurRad="38100" dist="38100" dir="2700000" algn="tl">
                  <a:srgbClr val="000000">
                    <a:alpha val="43137"/>
                  </a:srgbClr>
                </a:outerShdw>
              </a:effectLst>
            </a:endParaRPr>
          </a:p>
        </p:txBody>
      </p:sp>
      <p:pic>
        <p:nvPicPr>
          <p:cNvPr id="12" name="Picture 7"/>
          <p:cNvPicPr>
            <a:picLocks noChangeAspect="1" noChangeArrowheads="1"/>
          </p:cNvPicPr>
          <p:nvPr/>
        </p:nvPicPr>
        <p:blipFill>
          <a:blip r:embed="rId3" cstate="print"/>
          <a:srcRect l="11027" r="5838" b="1536"/>
          <a:stretch>
            <a:fillRect/>
          </a:stretch>
        </p:blipFill>
        <p:spPr bwMode="auto">
          <a:xfrm>
            <a:off x="3886361" y="1295400"/>
            <a:ext cx="5179773" cy="2590800"/>
          </a:xfrm>
          <a:prstGeom prst="rect">
            <a:avLst/>
          </a:prstGeom>
          <a:noFill/>
          <a:ln w="9525">
            <a:noFill/>
            <a:miter lim="800000"/>
            <a:headEnd/>
            <a:tailEnd/>
          </a:ln>
        </p:spPr>
      </p:pic>
      <p:sp>
        <p:nvSpPr>
          <p:cNvPr id="13" name="Rectangle 10"/>
          <p:cNvSpPr/>
          <p:nvPr/>
        </p:nvSpPr>
        <p:spPr>
          <a:xfrm>
            <a:off x="4724400" y="1066801"/>
            <a:ext cx="4191000" cy="276999"/>
          </a:xfrm>
          <a:prstGeom prst="rect">
            <a:avLst/>
          </a:prstGeom>
        </p:spPr>
        <p:txBody>
          <a:bodyPr wrap="square">
            <a:spAutoFit/>
          </a:bodyPr>
          <a:lstStyle/>
          <a:p>
            <a:r>
              <a:rPr lang="en-US" sz="1200" dirty="0">
                <a:solidFill>
                  <a:schemeClr val="accent2">
                    <a:lumMod val="40000"/>
                    <a:lumOff val="60000"/>
                  </a:schemeClr>
                </a:solidFill>
              </a:rPr>
              <a:t>http://en.wikipedia.org/wiki/Economy_of_the_United_States</a:t>
            </a:r>
          </a:p>
        </p:txBody>
      </p:sp>
      <p:sp>
        <p:nvSpPr>
          <p:cNvPr id="14" name="Content Placeholder 4"/>
          <p:cNvSpPr txBox="1">
            <a:spLocks/>
          </p:cNvSpPr>
          <p:nvPr/>
        </p:nvSpPr>
        <p:spPr>
          <a:xfrm>
            <a:off x="0" y="2133600"/>
            <a:ext cx="9144000" cy="434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400" dirty="0">
              <a:solidFill>
                <a:srgbClr val="FF0000"/>
              </a:solidFill>
            </a:endParaRPr>
          </a:p>
          <a:p>
            <a:endParaRPr lang="en-US" sz="2400" dirty="0">
              <a:solidFill>
                <a:srgbClr val="FF0000"/>
              </a:solidFill>
            </a:endParaRPr>
          </a:p>
          <a:p>
            <a:endParaRPr lang="en-US" sz="1800" dirty="0">
              <a:solidFill>
                <a:srgbClr val="FF0000"/>
              </a:solidFill>
            </a:endParaRPr>
          </a:p>
          <a:p>
            <a:pPr algn="l"/>
            <a:r>
              <a:rPr lang="en-US" sz="1800" dirty="0">
                <a:solidFill>
                  <a:schemeClr val="tx1"/>
                </a:solidFill>
              </a:rPr>
              <a:t>February 21, 2012: </a:t>
            </a:r>
          </a:p>
          <a:p>
            <a:pPr algn="l"/>
            <a:r>
              <a:rPr lang="en-US" sz="1800" i="1" dirty="0">
                <a:solidFill>
                  <a:schemeClr val="tx1"/>
                </a:solidFill>
              </a:rPr>
              <a:t>	Wall Street Journal </a:t>
            </a:r>
          </a:p>
          <a:p>
            <a:pPr algn="l"/>
            <a:r>
              <a:rPr lang="en-US" sz="2000" b="1" dirty="0">
                <a:solidFill>
                  <a:schemeClr val="tx1"/>
                </a:solidFill>
              </a:rPr>
              <a:t>	“Fannie Mae Sees 2012 US Economy Growth Of 2.3%, </a:t>
            </a:r>
          </a:p>
          <a:p>
            <a:pPr algn="l"/>
            <a:r>
              <a:rPr lang="en-US" sz="2000" b="1" dirty="0">
                <a:solidFill>
                  <a:schemeClr val="tx1"/>
                </a:solidFill>
              </a:rPr>
              <a:t>	Up From 1.6% In 2011” </a:t>
            </a:r>
          </a:p>
          <a:p>
            <a:pPr algn="l"/>
            <a:endParaRPr lang="en-US" sz="1000" dirty="0">
              <a:solidFill>
                <a:schemeClr val="tx1"/>
              </a:solidFill>
            </a:endParaRPr>
          </a:p>
          <a:p>
            <a:pPr algn="l">
              <a:spcBef>
                <a:spcPts val="1200"/>
              </a:spcBef>
            </a:pPr>
            <a:r>
              <a:rPr lang="en-US" sz="1800" dirty="0">
                <a:solidFill>
                  <a:schemeClr val="tx1"/>
                </a:solidFill>
              </a:rPr>
              <a:t>Feb. 26, 2012:  </a:t>
            </a:r>
            <a:r>
              <a:rPr lang="en-US" sz="1800" i="1" dirty="0">
                <a:solidFill>
                  <a:schemeClr val="tx1"/>
                </a:solidFill>
              </a:rPr>
              <a:t>Bloomberg Businessweek</a:t>
            </a:r>
          </a:p>
          <a:p>
            <a:pPr algn="l"/>
            <a:r>
              <a:rPr lang="en-US" sz="2000" b="1" dirty="0">
                <a:solidFill>
                  <a:schemeClr val="tx1"/>
                </a:solidFill>
              </a:rPr>
              <a:t>	“Manufacturing probably accelerated for a fourth straight month in February, consumer confidence improved and Americans picked up the pace of spending a month earlier…..”</a:t>
            </a:r>
            <a:endParaRPr lang="en-US" sz="2000" b="1" dirty="0">
              <a:solidFill>
                <a:schemeClr val="tx1"/>
              </a:solidFill>
              <a:effectLst>
                <a:outerShdw blurRad="38100" dist="38100" dir="2700000" algn="tl">
                  <a:srgbClr val="000000">
                    <a:alpha val="43137"/>
                  </a:srgbClr>
                </a:outerShdw>
              </a:effectLst>
            </a:endParaRPr>
          </a:p>
        </p:txBody>
      </p:sp>
      <p:pic>
        <p:nvPicPr>
          <p:cNvPr id="15" name="Afbeelding 14">
            <a:extLst>
              <a:ext uri="{FF2B5EF4-FFF2-40B4-BE49-F238E27FC236}">
                <a16:creationId xmlns:a16="http://schemas.microsoft.com/office/drawing/2014/main" xmlns="" id="{EA29BF40-6E16-4E0B-8C15-B94714ABC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348023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extBox 9"/>
          <p:cNvSpPr txBox="1"/>
          <p:nvPr/>
        </p:nvSpPr>
        <p:spPr>
          <a:xfrm>
            <a:off x="971600" y="319698"/>
            <a:ext cx="3886200" cy="584775"/>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latin typeface="+mj-lt"/>
              </a:rPr>
              <a:t>US GDP per capita</a:t>
            </a:r>
          </a:p>
        </p:txBody>
      </p:sp>
      <p:sp>
        <p:nvSpPr>
          <p:cNvPr id="12" name="TextBox 10"/>
          <p:cNvSpPr txBox="1"/>
          <p:nvPr/>
        </p:nvSpPr>
        <p:spPr>
          <a:xfrm>
            <a:off x="228600" y="2362200"/>
            <a:ext cx="4038600" cy="2923877"/>
          </a:xfrm>
          <a:prstGeom prst="rect">
            <a:avLst/>
          </a:prstGeom>
          <a:noFill/>
        </p:spPr>
        <p:txBody>
          <a:bodyPr wrap="square" rtlCol="0">
            <a:spAutoFit/>
          </a:bodyPr>
          <a:lstStyle/>
          <a:p>
            <a:r>
              <a:rPr lang="en-US" sz="2200" b="1" dirty="0">
                <a:latin typeface="+mn-lt"/>
              </a:rPr>
              <a:t>If the economy is shrinking, we have a </a:t>
            </a:r>
            <a:r>
              <a:rPr lang="en-US" sz="2200" b="1" i="1" dirty="0">
                <a:effectLst>
                  <a:outerShdw blurRad="38100" dist="38100" dir="2700000" algn="tl">
                    <a:srgbClr val="000000">
                      <a:alpha val="43137"/>
                    </a:srgbClr>
                  </a:outerShdw>
                </a:effectLst>
                <a:latin typeface="+mn-lt"/>
              </a:rPr>
              <a:t>recession</a:t>
            </a:r>
            <a:r>
              <a:rPr lang="en-US" sz="2200" b="1" dirty="0">
                <a:latin typeface="+mn-lt"/>
              </a:rPr>
              <a:t> </a:t>
            </a:r>
          </a:p>
          <a:p>
            <a:r>
              <a:rPr lang="en-US" sz="2200" b="1" dirty="0">
                <a:latin typeface="+mn-lt"/>
              </a:rPr>
              <a:t>If the economy is not changing, it is </a:t>
            </a:r>
            <a:r>
              <a:rPr lang="en-US" sz="2200" b="1" i="1" dirty="0">
                <a:effectLst>
                  <a:outerShdw blurRad="38100" dist="38100" dir="2700000" algn="tl">
                    <a:srgbClr val="000000">
                      <a:alpha val="43137"/>
                    </a:srgbClr>
                  </a:outerShdw>
                </a:effectLst>
                <a:latin typeface="+mn-lt"/>
              </a:rPr>
              <a:t>stagnant</a:t>
            </a:r>
          </a:p>
          <a:p>
            <a:endParaRPr lang="en-US" sz="2400" i="1" dirty="0">
              <a:solidFill>
                <a:srgbClr val="CC0000"/>
              </a:solidFill>
              <a:effectLst>
                <a:outerShdw blurRad="38100" dist="38100" dir="2700000" algn="tl">
                  <a:srgbClr val="000000">
                    <a:alpha val="43137"/>
                  </a:srgbClr>
                </a:outerShdw>
              </a:effectLst>
              <a:latin typeface="+mn-lt"/>
            </a:endParaRPr>
          </a:p>
          <a:p>
            <a:endParaRPr lang="en-US" sz="2400" b="1" i="1" dirty="0">
              <a:solidFill>
                <a:srgbClr val="CC0000"/>
              </a:solidFill>
              <a:effectLst>
                <a:outerShdw blurRad="38100" dist="38100" dir="2700000" algn="tl">
                  <a:srgbClr val="000000">
                    <a:alpha val="43137"/>
                  </a:srgbClr>
                </a:outerShdw>
              </a:effectLst>
              <a:latin typeface="+mn-lt"/>
            </a:endParaRPr>
          </a:p>
          <a:p>
            <a:r>
              <a:rPr lang="en-US" sz="2400" b="1" i="1" dirty="0">
                <a:solidFill>
                  <a:srgbClr val="CC0000"/>
                </a:solidFill>
                <a:effectLst>
                  <a:outerShdw blurRad="38100" dist="38100" dir="2700000" algn="tl">
                    <a:srgbClr val="000000">
                      <a:alpha val="43137"/>
                    </a:srgbClr>
                  </a:outerShdw>
                </a:effectLst>
                <a:latin typeface="+mn-lt"/>
              </a:rPr>
              <a:t>What does it take to keep the economy expanding?</a:t>
            </a:r>
          </a:p>
        </p:txBody>
      </p:sp>
      <p:pic>
        <p:nvPicPr>
          <p:cNvPr id="13" name="Picture 5"/>
          <p:cNvPicPr>
            <a:picLocks noChangeAspect="1" noChangeArrowheads="1"/>
          </p:cNvPicPr>
          <p:nvPr/>
        </p:nvPicPr>
        <p:blipFill>
          <a:blip r:embed="rId3" cstate="print"/>
          <a:srcRect/>
          <a:stretch>
            <a:fillRect/>
          </a:stretch>
        </p:blipFill>
        <p:spPr bwMode="auto">
          <a:xfrm>
            <a:off x="4429206" y="183279"/>
            <a:ext cx="4389120" cy="2990091"/>
          </a:xfrm>
          <a:prstGeom prst="rect">
            <a:avLst/>
          </a:prstGeom>
          <a:noFill/>
          <a:ln w="9525">
            <a:noFill/>
            <a:miter lim="800000"/>
            <a:headEnd/>
            <a:tailEnd/>
          </a:ln>
        </p:spPr>
      </p:pic>
      <p:pic>
        <p:nvPicPr>
          <p:cNvPr id="14" name="Picture 6"/>
          <p:cNvPicPr>
            <a:picLocks noChangeAspect="1" noChangeArrowheads="1"/>
          </p:cNvPicPr>
          <p:nvPr/>
        </p:nvPicPr>
        <p:blipFill>
          <a:blip r:embed="rId4" cstate="print"/>
          <a:srcRect/>
          <a:stretch>
            <a:fillRect/>
          </a:stretch>
        </p:blipFill>
        <p:spPr bwMode="auto">
          <a:xfrm>
            <a:off x="4429206" y="3363666"/>
            <a:ext cx="4389120" cy="2793075"/>
          </a:xfrm>
          <a:prstGeom prst="rect">
            <a:avLst/>
          </a:prstGeom>
          <a:noFill/>
          <a:ln w="9525">
            <a:noFill/>
            <a:miter lim="800000"/>
            <a:headEnd/>
            <a:tailEnd/>
          </a:ln>
        </p:spPr>
      </p:pic>
      <p:sp>
        <p:nvSpPr>
          <p:cNvPr id="3" name="Tekstvak 2"/>
          <p:cNvSpPr txBox="1"/>
          <p:nvPr/>
        </p:nvSpPr>
        <p:spPr>
          <a:xfrm>
            <a:off x="4002374" y="9548734"/>
            <a:ext cx="184731" cy="369332"/>
          </a:xfrm>
          <a:prstGeom prst="rect">
            <a:avLst/>
          </a:prstGeom>
          <a:noFill/>
        </p:spPr>
        <p:txBody>
          <a:bodyPr wrap="none" rtlCol="0">
            <a:spAutoFit/>
          </a:bodyPr>
          <a:lstStyle/>
          <a:p>
            <a:endParaRPr lang="nl-NL" dirty="0"/>
          </a:p>
        </p:txBody>
      </p:sp>
      <p:pic>
        <p:nvPicPr>
          <p:cNvPr id="15" name="Afbeelding 14">
            <a:extLst>
              <a:ext uri="{FF2B5EF4-FFF2-40B4-BE49-F238E27FC236}">
                <a16:creationId xmlns:a16="http://schemas.microsoft.com/office/drawing/2014/main" xmlns="" id="{D6C5E14F-4734-43A3-86A4-CB4DA1479C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633464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1043608" y="355501"/>
            <a:ext cx="7416824" cy="461665"/>
          </a:xfrm>
          <a:prstGeom prst="rect">
            <a:avLst/>
          </a:prstGeom>
        </p:spPr>
        <p:txBody>
          <a:bodyPr wrap="square">
            <a:spAutoFit/>
          </a:bodyPr>
          <a:lstStyle/>
          <a:p>
            <a:r>
              <a:rPr lang="en-US" sz="2400" b="1" dirty="0">
                <a:solidFill>
                  <a:srgbClr val="FF0000"/>
                </a:solidFill>
                <a:latin typeface="Arial" pitchFamily="34" charset="0"/>
                <a:cs typeface="Arial" pitchFamily="34" charset="0"/>
              </a:rPr>
              <a:t>An Expanding Economy Requires </a:t>
            </a: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More Energy</a:t>
            </a:r>
            <a:endParaRPr lang="nl-NL" sz="2400" dirty="0"/>
          </a:p>
        </p:txBody>
      </p:sp>
      <p:sp>
        <p:nvSpPr>
          <p:cNvPr id="12" name="Rectangle 3"/>
          <p:cNvSpPr txBox="1">
            <a:spLocks noChangeArrowheads="1"/>
          </p:cNvSpPr>
          <p:nvPr/>
        </p:nvSpPr>
        <p:spPr>
          <a:xfrm>
            <a:off x="107504" y="1351248"/>
            <a:ext cx="8465344" cy="364331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effectLst>
                  <a:outerShdw blurRad="38100" dist="38100" dir="2700000" algn="tl">
                    <a:srgbClr val="000000">
                      <a:alpha val="43137"/>
                    </a:srgbClr>
                  </a:outerShdw>
                </a:effectLst>
              </a:rPr>
              <a:t>How long can we increase energy consumption each year? </a:t>
            </a:r>
          </a:p>
          <a:p>
            <a:pPr algn="l"/>
            <a:r>
              <a:rPr lang="en-US" dirty="0">
                <a:solidFill>
                  <a:schemeClr val="tx1"/>
                </a:solidFill>
                <a:effectLst>
                  <a:outerShdw blurRad="38100" dist="38100" dir="2700000" algn="tl">
                    <a:srgbClr val="000000">
                      <a:alpha val="43137"/>
                    </a:srgbClr>
                  </a:outerShdw>
                </a:effectLst>
              </a:rPr>
              <a:t>It depends partly on the source:  Supply of oil is finite </a:t>
            </a:r>
          </a:p>
          <a:p>
            <a:pPr algn="l"/>
            <a:r>
              <a:rPr lang="en-US" dirty="0">
                <a:solidFill>
                  <a:schemeClr val="tx1"/>
                </a:solidFill>
                <a:effectLst>
                  <a:outerShdw blurRad="38100" dist="38100" dir="2700000" algn="tl">
                    <a:srgbClr val="000000">
                      <a:alpha val="43137"/>
                    </a:srgbClr>
                  </a:outerShdw>
                </a:effectLst>
              </a:rPr>
              <a:t>What is </a:t>
            </a:r>
            <a:r>
              <a:rPr lang="en-US" i="1" dirty="0">
                <a:solidFill>
                  <a:schemeClr val="tx1"/>
                </a:solidFill>
                <a:effectLst>
                  <a:outerShdw blurRad="38100" dist="38100" dir="2700000" algn="tl">
                    <a:srgbClr val="000000">
                      <a:alpha val="43137"/>
                    </a:srgbClr>
                  </a:outerShdw>
                </a:effectLst>
              </a:rPr>
              <a:t>peak oil production</a:t>
            </a:r>
            <a:r>
              <a:rPr lang="en-US" dirty="0">
                <a:solidFill>
                  <a:schemeClr val="tx1"/>
                </a:solidFill>
                <a:effectLst>
                  <a:outerShdw blurRad="38100" dist="38100" dir="2700000" algn="tl">
                    <a:srgbClr val="000000">
                      <a:alpha val="43137"/>
                    </a:srgbClr>
                  </a:outerShdw>
                </a:effectLst>
              </a:rPr>
              <a:t>? </a:t>
            </a:r>
          </a:p>
          <a:p>
            <a:pPr algn="l"/>
            <a:r>
              <a:rPr lang="en-US" dirty="0">
                <a:solidFill>
                  <a:schemeClr val="tx1"/>
                </a:solidFill>
                <a:effectLst>
                  <a:outerShdw blurRad="38100" dist="38100" dir="2700000" algn="tl">
                    <a:srgbClr val="000000">
                      <a:alpha val="43137"/>
                    </a:srgbClr>
                  </a:outerShdw>
                </a:effectLst>
              </a:rPr>
              <a:t>When will/did US oil production peak?</a:t>
            </a:r>
          </a:p>
          <a:p>
            <a:pPr algn="l"/>
            <a:r>
              <a:rPr lang="en-US" dirty="0">
                <a:solidFill>
                  <a:schemeClr val="tx1"/>
                </a:solidFill>
                <a:effectLst>
                  <a:outerShdw blurRad="38100" dist="38100" dir="2700000" algn="tl">
                    <a:srgbClr val="000000">
                      <a:alpha val="43137"/>
                    </a:srgbClr>
                  </a:outerShdw>
                </a:effectLst>
              </a:rPr>
              <a:t>When will/did world oil production peak?</a:t>
            </a:r>
          </a:p>
        </p:txBody>
      </p:sp>
      <p:sp>
        <p:nvSpPr>
          <p:cNvPr id="13" name="Rectangle 3"/>
          <p:cNvSpPr/>
          <p:nvPr/>
        </p:nvSpPr>
        <p:spPr>
          <a:xfrm>
            <a:off x="215670" y="5857482"/>
            <a:ext cx="8358188" cy="434252"/>
          </a:xfrm>
          <a:prstGeom prst="rect">
            <a:avLst/>
          </a:prstGeom>
        </p:spPr>
        <p:txBody>
          <a:bodyPr wrap="square" lIns="64291" tIns="32146" rIns="64291" bIns="32146">
            <a:spAutoFit/>
          </a:bodyPr>
          <a:lstStyle/>
          <a:p>
            <a:pPr defTabSz="914145"/>
            <a:r>
              <a:rPr lang="en-US" sz="1200" b="0" dirty="0">
                <a:solidFill>
                  <a:schemeClr val="accent1"/>
                </a:solidFill>
                <a:latin typeface="Times New Roman" pitchFamily="18" charset="0"/>
              </a:rPr>
              <a:t>Based on </a:t>
            </a:r>
            <a:r>
              <a:rPr lang="en-US" sz="1200" i="1" dirty="0">
                <a:solidFill>
                  <a:schemeClr val="accent1"/>
                </a:solidFill>
              </a:rPr>
              <a:t>Calculus</a:t>
            </a:r>
            <a:r>
              <a:rPr lang="en-US" sz="1200" dirty="0">
                <a:solidFill>
                  <a:schemeClr val="accent1"/>
                </a:solidFill>
              </a:rPr>
              <a:t>, Hughes </a:t>
            </a:r>
            <a:r>
              <a:rPr lang="en-US" sz="1200" dirty="0" err="1">
                <a:solidFill>
                  <a:schemeClr val="accent1"/>
                </a:solidFill>
              </a:rPr>
              <a:t>Hallett</a:t>
            </a:r>
            <a:r>
              <a:rPr lang="en-US" sz="1200" dirty="0">
                <a:solidFill>
                  <a:schemeClr val="accent1"/>
                </a:solidFill>
              </a:rPr>
              <a:t> at al, 2009. Uses </a:t>
            </a:r>
            <a:r>
              <a:rPr lang="en-US" sz="1200" b="0" dirty="0">
                <a:solidFill>
                  <a:schemeClr val="accent1"/>
                </a:solidFill>
                <a:latin typeface="Times New Roman" pitchFamily="18" charset="0"/>
              </a:rPr>
              <a:t>data  at  </a:t>
            </a:r>
            <a:r>
              <a:rPr lang="en-US" sz="1200" dirty="0">
                <a:solidFill>
                  <a:schemeClr val="accent1"/>
                </a:solidFill>
              </a:rPr>
              <a:t>http://cta.ornl.gov/data/chapter1.shtml</a:t>
            </a:r>
            <a:r>
              <a:rPr lang="en-US" sz="1200" dirty="0">
                <a:solidFill>
                  <a:srgbClr val="FFFFCC"/>
                </a:solidFill>
              </a:rPr>
              <a:t> </a:t>
            </a:r>
            <a:endParaRPr lang="en-US" sz="1200" dirty="0">
              <a:solidFill>
                <a:schemeClr val="accent1"/>
              </a:solidFill>
            </a:endParaRPr>
          </a:p>
          <a:p>
            <a:pPr defTabSz="914145"/>
            <a:r>
              <a:rPr lang="en-US" sz="1200" dirty="0">
                <a:solidFill>
                  <a:schemeClr val="accent1"/>
                </a:solidFill>
                <a:hlinkClick r:id="rId3"/>
              </a:rPr>
              <a:t>http://www.eia.gov/cfapps/ipdbproject/IEDIndex3.cfm?tid=5&amp;pid=53&amp;aid=1</a:t>
            </a:r>
            <a:r>
              <a:rPr lang="en-US" sz="1200" dirty="0">
                <a:solidFill>
                  <a:schemeClr val="accent1"/>
                </a:solidFill>
              </a:rPr>
              <a:t> </a:t>
            </a:r>
          </a:p>
        </p:txBody>
      </p:sp>
      <p:pic>
        <p:nvPicPr>
          <p:cNvPr id="14" name="Afbeelding 13">
            <a:extLst>
              <a:ext uri="{FF2B5EF4-FFF2-40B4-BE49-F238E27FC236}">
                <a16:creationId xmlns:a16="http://schemas.microsoft.com/office/drawing/2014/main" xmlns="" id="{174F587C-0D69-4CB9-91CA-3D2B7518F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203798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3" name="Rechthoek 2"/>
          <p:cNvSpPr/>
          <p:nvPr/>
        </p:nvSpPr>
        <p:spPr>
          <a:xfrm>
            <a:off x="474642" y="1772816"/>
            <a:ext cx="7553741" cy="2708434"/>
          </a:xfrm>
          <a:prstGeom prst="rect">
            <a:avLst/>
          </a:prstGeom>
        </p:spPr>
        <p:txBody>
          <a:bodyPr wrap="square">
            <a:spAutoFit/>
          </a:bodyPr>
          <a:lstStyle/>
          <a:p>
            <a:pPr>
              <a:spcBef>
                <a:spcPts val="1800"/>
              </a:spcBef>
              <a:spcAft>
                <a:spcPts val="1200"/>
              </a:spcAft>
            </a:pPr>
            <a:r>
              <a:rPr lang="en-US" sz="2400" dirty="0"/>
              <a:t>Let </a:t>
            </a:r>
            <a:r>
              <a:rPr lang="en-US" sz="2400" i="1" dirty="0"/>
              <a:t>P</a:t>
            </a:r>
            <a:r>
              <a:rPr lang="en-US" sz="2400" dirty="0"/>
              <a:t> be the total quantity of oil produced in the US since 1859, when the first oil well was built; P is in  billions of barrels.  Let </a:t>
            </a:r>
            <a:r>
              <a:rPr lang="en-US" sz="2400" i="1" dirty="0"/>
              <a:t>t</a:t>
            </a:r>
            <a:r>
              <a:rPr lang="en-US" sz="2400" dirty="0"/>
              <a:t> be time in years</a:t>
            </a:r>
          </a:p>
          <a:p>
            <a:pPr>
              <a:spcBef>
                <a:spcPts val="1800"/>
              </a:spcBef>
              <a:spcAft>
                <a:spcPts val="1200"/>
              </a:spcAft>
            </a:pPr>
            <a:r>
              <a:rPr lang="en-US" sz="2400" dirty="0"/>
              <a:t>Then </a:t>
            </a:r>
            <a:r>
              <a:rPr lang="en-US" sz="2400" i="1" dirty="0" err="1"/>
              <a:t>dP</a:t>
            </a:r>
            <a:r>
              <a:rPr lang="en-US" sz="2400" i="1" dirty="0"/>
              <a:t>/</a:t>
            </a:r>
            <a:r>
              <a:rPr lang="en-US" sz="2400" i="1" dirty="0" err="1"/>
              <a:t>dt</a:t>
            </a:r>
            <a:r>
              <a:rPr lang="en-US" sz="2400" dirty="0"/>
              <a:t> is approximately US annual oil production</a:t>
            </a:r>
          </a:p>
          <a:p>
            <a:pPr>
              <a:spcBef>
                <a:spcPts val="1800"/>
              </a:spcBef>
              <a:spcAft>
                <a:spcPts val="1200"/>
              </a:spcAft>
            </a:pPr>
            <a:r>
              <a:rPr lang="en-US" sz="2400" dirty="0"/>
              <a:t>What is the relationship governing changes in </a:t>
            </a:r>
            <a:r>
              <a:rPr lang="en-US" sz="2400" i="1" dirty="0"/>
              <a:t>P</a:t>
            </a:r>
            <a:r>
              <a:rPr lang="en-US" sz="2400" dirty="0"/>
              <a:t>?</a:t>
            </a:r>
          </a:p>
        </p:txBody>
      </p:sp>
      <p:sp>
        <p:nvSpPr>
          <p:cNvPr id="12" name="Title 1"/>
          <p:cNvSpPr txBox="1">
            <a:spLocks/>
          </p:cNvSpPr>
          <p:nvPr/>
        </p:nvSpPr>
        <p:spPr>
          <a:xfrm>
            <a:off x="228600" y="111725"/>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a:solidFill>
                  <a:srgbClr val="C00000"/>
                </a:solidFill>
              </a:rPr>
              <a:t>What Mathematics Models US Oil Production?</a:t>
            </a:r>
            <a:endParaRPr lang="en-US" sz="3000" b="1" dirty="0">
              <a:solidFill>
                <a:srgbClr val="C00000"/>
              </a:solidFill>
            </a:endParaRPr>
          </a:p>
        </p:txBody>
      </p:sp>
      <p:pic>
        <p:nvPicPr>
          <p:cNvPr id="13" name="Afbeelding 12">
            <a:extLst>
              <a:ext uri="{FF2B5EF4-FFF2-40B4-BE49-F238E27FC236}">
                <a16:creationId xmlns:a16="http://schemas.microsoft.com/office/drawing/2014/main" xmlns="" id="{538BBC11-6CED-4F28-9093-7A4A983FF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741999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323528" y="4058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C00000"/>
                </a:solidFill>
              </a:rPr>
              <a:t>Look at Relative Growth Rate: (</a:t>
            </a:r>
            <a:r>
              <a:rPr lang="en-US" sz="3200" b="1" i="1" dirty="0" err="1">
                <a:solidFill>
                  <a:srgbClr val="C00000"/>
                </a:solidFill>
              </a:rPr>
              <a:t>dP</a:t>
            </a:r>
            <a:r>
              <a:rPr lang="en-US" sz="3200" b="1" i="1" dirty="0">
                <a:solidFill>
                  <a:srgbClr val="C00000"/>
                </a:solidFill>
              </a:rPr>
              <a:t>/</a:t>
            </a:r>
            <a:r>
              <a:rPr lang="en-US" sz="3200" b="1" i="1" dirty="0" err="1">
                <a:solidFill>
                  <a:srgbClr val="C00000"/>
                </a:solidFill>
              </a:rPr>
              <a:t>dt</a:t>
            </a:r>
            <a:r>
              <a:rPr lang="en-US" sz="3200" b="1" dirty="0">
                <a:solidFill>
                  <a:srgbClr val="C00000"/>
                </a:solidFill>
              </a:rPr>
              <a:t>)/</a:t>
            </a:r>
            <a:r>
              <a:rPr lang="en-US" sz="3200" b="1" i="1" dirty="0">
                <a:solidFill>
                  <a:srgbClr val="C00000"/>
                </a:solidFill>
              </a:rPr>
              <a:t>P</a:t>
            </a:r>
          </a:p>
        </p:txBody>
      </p:sp>
      <p:sp>
        <p:nvSpPr>
          <p:cNvPr id="3" name="Rechthoek 2"/>
          <p:cNvSpPr/>
          <p:nvPr/>
        </p:nvSpPr>
        <p:spPr>
          <a:xfrm>
            <a:off x="-1" y="1166843"/>
            <a:ext cx="8982825" cy="4154984"/>
          </a:xfrm>
          <a:prstGeom prst="rect">
            <a:avLst/>
          </a:prstGeom>
        </p:spPr>
        <p:txBody>
          <a:bodyPr wrap="square">
            <a:spAutoFit/>
          </a:bodyPr>
          <a:lstStyle/>
          <a:p>
            <a:r>
              <a:rPr lang="en-US" sz="2400" dirty="0">
                <a:effectLst>
                  <a:outerShdw blurRad="38100" dist="38100" dir="2700000" algn="tl">
                    <a:srgbClr val="000000">
                      <a:alpha val="43137"/>
                    </a:srgbClr>
                  </a:outerShdw>
                </a:effectLst>
              </a:rPr>
              <a:t>Exponential growth</a:t>
            </a:r>
            <a:r>
              <a:rPr lang="en-US" sz="2400" dirty="0"/>
              <a:t>: </a:t>
            </a:r>
          </a:p>
          <a:p>
            <a:pPr lvl="1" algn="ctr">
              <a:buNone/>
            </a:pPr>
            <a:r>
              <a:rPr lang="en-US" sz="2400" dirty="0"/>
              <a:t>(</a:t>
            </a:r>
            <a:r>
              <a:rPr lang="en-US" sz="2400" i="1" dirty="0" err="1"/>
              <a:t>dP</a:t>
            </a:r>
            <a:r>
              <a:rPr lang="en-US" sz="2400" i="1" dirty="0"/>
              <a:t>/</a:t>
            </a:r>
            <a:r>
              <a:rPr lang="en-US" sz="2400" i="1" dirty="0" err="1"/>
              <a:t>dt</a:t>
            </a:r>
            <a:r>
              <a:rPr lang="en-US" sz="2400" dirty="0"/>
              <a:t>)/</a:t>
            </a:r>
            <a:r>
              <a:rPr lang="en-US" sz="2400" i="1" dirty="0"/>
              <a:t>P </a:t>
            </a:r>
            <a:r>
              <a:rPr lang="en-US" sz="2400" dirty="0"/>
              <a:t>is constant</a:t>
            </a:r>
          </a:p>
          <a:p>
            <a:pPr lvl="1" algn="ctr">
              <a:buNone/>
            </a:pPr>
            <a:endParaRPr lang="en-US" sz="2400" dirty="0"/>
          </a:p>
          <a:p>
            <a:pPr lvl="1" algn="ctr">
              <a:buNone/>
            </a:pPr>
            <a:endParaRPr lang="en-US" sz="2400" dirty="0"/>
          </a:p>
          <a:p>
            <a:pPr>
              <a:buNone/>
            </a:pPr>
            <a:endParaRPr lang="en-US" sz="2400" i="1" dirty="0"/>
          </a:p>
          <a:p>
            <a:pPr>
              <a:buNone/>
            </a:pPr>
            <a:r>
              <a:rPr lang="en-US" sz="2400" i="1" dirty="0"/>
              <a:t>	</a:t>
            </a:r>
            <a:r>
              <a:rPr lang="en-US" sz="2400" dirty="0"/>
              <a:t>Can’t hold for long; </a:t>
            </a:r>
            <a:r>
              <a:rPr lang="en-US" sz="2400" i="1" dirty="0"/>
              <a:t>P</a:t>
            </a:r>
            <a:r>
              <a:rPr lang="en-US" sz="2400" dirty="0"/>
              <a:t> would increase indefinitely</a:t>
            </a:r>
          </a:p>
          <a:p>
            <a:r>
              <a:rPr lang="en-US" sz="2400" dirty="0">
                <a:effectLst>
                  <a:outerShdw blurRad="38100" dist="38100" dir="2700000" algn="tl">
                    <a:srgbClr val="000000">
                      <a:alpha val="43137"/>
                    </a:srgbClr>
                  </a:outerShdw>
                </a:effectLst>
              </a:rPr>
              <a:t>Logistic growth</a:t>
            </a:r>
            <a:r>
              <a:rPr lang="en-US" sz="2400" dirty="0"/>
              <a:t>: </a:t>
            </a:r>
          </a:p>
          <a:p>
            <a:pPr algn="ctr">
              <a:buNone/>
            </a:pPr>
            <a:r>
              <a:rPr lang="en-US" sz="2400" dirty="0"/>
              <a:t>(</a:t>
            </a:r>
            <a:r>
              <a:rPr lang="en-US" sz="2400" i="1" dirty="0" err="1"/>
              <a:t>dP</a:t>
            </a:r>
            <a:r>
              <a:rPr lang="en-US" sz="2400" i="1" dirty="0"/>
              <a:t>/</a:t>
            </a:r>
            <a:r>
              <a:rPr lang="en-US" sz="2400" i="1" dirty="0" err="1"/>
              <a:t>dt</a:t>
            </a:r>
            <a:r>
              <a:rPr lang="en-US" sz="2400" dirty="0"/>
              <a:t>)/</a:t>
            </a:r>
            <a:r>
              <a:rPr lang="en-US" sz="2400" i="1" dirty="0"/>
              <a:t>P  </a:t>
            </a:r>
            <a:r>
              <a:rPr lang="en-US" sz="2400" dirty="0"/>
              <a:t>is linearly decreasing function of</a:t>
            </a:r>
            <a:r>
              <a:rPr lang="en-US" sz="2400" i="1" dirty="0"/>
              <a:t> P</a:t>
            </a:r>
            <a:endParaRPr lang="en-US" sz="2400" dirty="0"/>
          </a:p>
          <a:p>
            <a:pPr algn="ctr">
              <a:buNone/>
            </a:pPr>
            <a:endParaRPr lang="en-US" sz="2400" i="1" dirty="0"/>
          </a:p>
          <a:p>
            <a:pPr algn="ctr">
              <a:buNone/>
            </a:pPr>
            <a:r>
              <a:rPr lang="en-US" sz="2400" i="1" dirty="0"/>
              <a:t>or</a:t>
            </a:r>
          </a:p>
          <a:p>
            <a:pPr>
              <a:buNone/>
            </a:pPr>
            <a:r>
              <a:rPr lang="en-US" sz="2400" dirty="0"/>
              <a:t>	</a:t>
            </a:r>
          </a:p>
        </p:txBody>
      </p:sp>
      <p:pic>
        <p:nvPicPr>
          <p:cNvPr id="1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8679" y="4291806"/>
            <a:ext cx="2442882" cy="762000"/>
          </a:xfrm>
          <a:prstGeom prst="rect">
            <a:avLst/>
          </a:prstGeom>
          <a:noFill/>
        </p:spPr>
      </p:pic>
      <p:pic>
        <p:nvPicPr>
          <p:cNvPr id="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05800" y="4223642"/>
            <a:ext cx="2362200" cy="750606"/>
          </a:xfrm>
          <a:prstGeom prst="rect">
            <a:avLst/>
          </a:prstGeom>
          <a:noFill/>
        </p:spPr>
      </p:pic>
      <p:pic>
        <p:nvPicPr>
          <p:cNvPr id="14"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27292" y="2048545"/>
            <a:ext cx="1219200" cy="731520"/>
          </a:xfrm>
          <a:prstGeom prst="rect">
            <a:avLst/>
          </a:prstGeom>
          <a:noFill/>
        </p:spPr>
      </p:pic>
      <p:pic>
        <p:nvPicPr>
          <p:cNvPr id="15" name="Afbeelding 14">
            <a:extLst>
              <a:ext uri="{FF2B5EF4-FFF2-40B4-BE49-F238E27FC236}">
                <a16:creationId xmlns:a16="http://schemas.microsoft.com/office/drawing/2014/main" xmlns="" id="{0F3AC4A3-7B41-4DC4-B57D-33570496E1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1829971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971600" y="40586"/>
            <a:ext cx="525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a:solidFill>
                  <a:srgbClr val="C00000"/>
                </a:solidFill>
              </a:rPr>
              <a:t>What are </a:t>
            </a:r>
            <a:r>
              <a:rPr lang="en-US" sz="3200" b="1" i="1">
                <a:solidFill>
                  <a:srgbClr val="C00000"/>
                </a:solidFill>
              </a:rPr>
              <a:t>k</a:t>
            </a:r>
            <a:r>
              <a:rPr lang="en-US" sz="3200" b="1">
                <a:solidFill>
                  <a:srgbClr val="C00000"/>
                </a:solidFill>
              </a:rPr>
              <a:t> and </a:t>
            </a:r>
            <a:r>
              <a:rPr lang="en-US" sz="3200" b="1" i="1">
                <a:solidFill>
                  <a:srgbClr val="C00000"/>
                </a:solidFill>
              </a:rPr>
              <a:t>L</a:t>
            </a:r>
            <a:r>
              <a:rPr lang="en-US" sz="3200" b="1">
                <a:solidFill>
                  <a:srgbClr val="C00000"/>
                </a:solidFill>
              </a:rPr>
              <a:t>?</a:t>
            </a:r>
            <a:endParaRPr lang="en-US" sz="3200" b="1" dirty="0">
              <a:solidFill>
                <a:srgbClr val="C00000"/>
              </a:solidFill>
            </a:endParaRPr>
          </a:p>
        </p:txBody>
      </p:sp>
      <p:pic>
        <p:nvPicPr>
          <p:cNvPr id="1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3443" y="203161"/>
            <a:ext cx="2877671" cy="914400"/>
          </a:xfrm>
          <a:prstGeom prst="rect">
            <a:avLst/>
          </a:prstGeom>
          <a:noFill/>
        </p:spPr>
      </p:pic>
      <p:sp>
        <p:nvSpPr>
          <p:cNvPr id="13" name="Content Placeholder 2"/>
          <p:cNvSpPr txBox="1">
            <a:spLocks/>
          </p:cNvSpPr>
          <p:nvPr/>
        </p:nvSpPr>
        <p:spPr>
          <a:xfrm>
            <a:off x="457200" y="1676400"/>
            <a:ext cx="8458200" cy="411479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ts val="600"/>
              </a:spcAft>
            </a:pPr>
            <a:r>
              <a:rPr lang="en-US" dirty="0">
                <a:solidFill>
                  <a:schemeClr val="tx1"/>
                </a:solidFill>
              </a:rPr>
              <a:t>What does </a:t>
            </a:r>
            <a:r>
              <a:rPr lang="en-US" i="1" dirty="0">
                <a:solidFill>
                  <a:schemeClr val="tx1"/>
                </a:solidFill>
              </a:rPr>
              <a:t>k</a:t>
            </a:r>
            <a:r>
              <a:rPr lang="en-US" dirty="0">
                <a:solidFill>
                  <a:schemeClr val="tx1"/>
                </a:solidFill>
              </a:rPr>
              <a:t> represent? </a:t>
            </a:r>
          </a:p>
          <a:p>
            <a:pPr lvl="1" algn="l">
              <a:spcAft>
                <a:spcPts val="600"/>
              </a:spcAft>
            </a:pPr>
            <a:r>
              <a:rPr lang="en-US" dirty="0">
                <a:solidFill>
                  <a:schemeClr val="tx1"/>
                </a:solidFill>
              </a:rPr>
              <a:t>Exponential growth rate for small </a:t>
            </a:r>
            <a:r>
              <a:rPr lang="en-US" i="1" dirty="0">
                <a:solidFill>
                  <a:schemeClr val="tx1"/>
                </a:solidFill>
              </a:rPr>
              <a:t>P</a:t>
            </a:r>
          </a:p>
          <a:p>
            <a:pPr algn="l">
              <a:spcAft>
                <a:spcPts val="600"/>
              </a:spcAft>
            </a:pPr>
            <a:r>
              <a:rPr lang="en-US" dirty="0">
                <a:solidFill>
                  <a:schemeClr val="tx1"/>
                </a:solidFill>
              </a:rPr>
              <a:t>What does </a:t>
            </a:r>
            <a:r>
              <a:rPr lang="en-US" i="1" dirty="0">
                <a:solidFill>
                  <a:schemeClr val="tx1"/>
                </a:solidFill>
              </a:rPr>
              <a:t>L</a:t>
            </a:r>
            <a:r>
              <a:rPr lang="en-US" dirty="0">
                <a:solidFill>
                  <a:schemeClr val="tx1"/>
                </a:solidFill>
              </a:rPr>
              <a:t> represent? </a:t>
            </a:r>
          </a:p>
          <a:p>
            <a:pPr lvl="1" algn="l">
              <a:spcAft>
                <a:spcPts val="600"/>
              </a:spcAft>
            </a:pPr>
            <a:r>
              <a:rPr lang="en-US" dirty="0">
                <a:solidFill>
                  <a:schemeClr val="tx1"/>
                </a:solidFill>
              </a:rPr>
              <a:t>Value of </a:t>
            </a:r>
            <a:r>
              <a:rPr lang="en-US" i="1" dirty="0">
                <a:solidFill>
                  <a:schemeClr val="tx1"/>
                </a:solidFill>
              </a:rPr>
              <a:t>P</a:t>
            </a:r>
            <a:r>
              <a:rPr lang="en-US" dirty="0">
                <a:solidFill>
                  <a:schemeClr val="tx1"/>
                </a:solidFill>
              </a:rPr>
              <a:t> for which </a:t>
            </a:r>
            <a:r>
              <a:rPr lang="en-US" dirty="0" err="1">
                <a:solidFill>
                  <a:schemeClr val="tx1"/>
                </a:solidFill>
              </a:rPr>
              <a:t>d</a:t>
            </a:r>
            <a:r>
              <a:rPr lang="en-US" i="1" dirty="0" err="1">
                <a:solidFill>
                  <a:schemeClr val="tx1"/>
                </a:solidFill>
              </a:rPr>
              <a:t>P</a:t>
            </a:r>
            <a:r>
              <a:rPr lang="en-US" dirty="0">
                <a:solidFill>
                  <a:schemeClr val="tx1"/>
                </a:solidFill>
              </a:rPr>
              <a:t>/</a:t>
            </a:r>
            <a:r>
              <a:rPr lang="en-US" dirty="0" err="1">
                <a:solidFill>
                  <a:schemeClr val="tx1"/>
                </a:solidFill>
              </a:rPr>
              <a:t>d</a:t>
            </a:r>
            <a:r>
              <a:rPr lang="en-US" i="1" dirty="0" err="1">
                <a:solidFill>
                  <a:schemeClr val="tx1"/>
                </a:solidFill>
              </a:rPr>
              <a:t>t</a:t>
            </a:r>
            <a:r>
              <a:rPr lang="en-US" dirty="0">
                <a:solidFill>
                  <a:schemeClr val="tx1"/>
                </a:solidFill>
              </a:rPr>
              <a:t> is zero</a:t>
            </a:r>
          </a:p>
          <a:p>
            <a:pPr lvl="1" algn="l">
              <a:spcAft>
                <a:spcPts val="600"/>
              </a:spcAft>
            </a:pPr>
            <a:r>
              <a:rPr lang="en-US" dirty="0">
                <a:solidFill>
                  <a:schemeClr val="tx1"/>
                </a:solidFill>
              </a:rPr>
              <a:t>Total US oil reserves</a:t>
            </a:r>
          </a:p>
          <a:p>
            <a:pPr algn="l">
              <a:spcAft>
                <a:spcPts val="600"/>
              </a:spcAft>
            </a:pPr>
            <a:r>
              <a:rPr lang="en-US" dirty="0">
                <a:solidFill>
                  <a:schemeClr val="tx1"/>
                </a:solidFill>
              </a:rPr>
              <a:t>How do we estimate </a:t>
            </a:r>
            <a:r>
              <a:rPr lang="en-US" i="1" dirty="0">
                <a:solidFill>
                  <a:schemeClr val="tx1"/>
                </a:solidFill>
              </a:rPr>
              <a:t>k</a:t>
            </a:r>
            <a:r>
              <a:rPr lang="en-US" dirty="0">
                <a:solidFill>
                  <a:schemeClr val="tx1"/>
                </a:solidFill>
              </a:rPr>
              <a:t> and </a:t>
            </a:r>
            <a:r>
              <a:rPr lang="en-US" i="1" dirty="0">
                <a:solidFill>
                  <a:schemeClr val="tx1"/>
                </a:solidFill>
              </a:rPr>
              <a:t>L</a:t>
            </a:r>
            <a:r>
              <a:rPr lang="en-US" dirty="0">
                <a:solidFill>
                  <a:schemeClr val="tx1"/>
                </a:solidFill>
              </a:rPr>
              <a:t>?</a:t>
            </a:r>
          </a:p>
          <a:p>
            <a:pPr lvl="1" algn="l">
              <a:spcAft>
                <a:spcPts val="600"/>
              </a:spcAft>
            </a:pPr>
            <a:r>
              <a:rPr lang="en-US" dirty="0">
                <a:solidFill>
                  <a:schemeClr val="tx1"/>
                </a:solidFill>
              </a:rPr>
              <a:t>(</a:t>
            </a:r>
            <a:r>
              <a:rPr lang="en-US" i="1" dirty="0" err="1">
                <a:solidFill>
                  <a:schemeClr val="tx1"/>
                </a:solidFill>
              </a:rPr>
              <a:t>dP</a:t>
            </a:r>
            <a:r>
              <a:rPr lang="en-US" i="1" dirty="0">
                <a:solidFill>
                  <a:schemeClr val="tx1"/>
                </a:solidFill>
              </a:rPr>
              <a:t>/</a:t>
            </a:r>
            <a:r>
              <a:rPr lang="en-US" i="1" dirty="0" err="1">
                <a:solidFill>
                  <a:schemeClr val="tx1"/>
                </a:solidFill>
              </a:rPr>
              <a:t>dt</a:t>
            </a:r>
            <a:r>
              <a:rPr lang="en-US" dirty="0">
                <a:solidFill>
                  <a:schemeClr val="tx1"/>
                </a:solidFill>
              </a:rPr>
              <a:t>)/</a:t>
            </a:r>
            <a:r>
              <a:rPr lang="en-US" i="1" dirty="0">
                <a:solidFill>
                  <a:schemeClr val="tx1"/>
                </a:solidFill>
              </a:rPr>
              <a:t>P </a:t>
            </a:r>
            <a:r>
              <a:rPr lang="en-US" dirty="0">
                <a:solidFill>
                  <a:schemeClr val="tx1"/>
                </a:solidFill>
              </a:rPr>
              <a:t>is linear function of</a:t>
            </a:r>
            <a:r>
              <a:rPr lang="en-US" i="1" dirty="0">
                <a:solidFill>
                  <a:schemeClr val="tx1"/>
                </a:solidFill>
              </a:rPr>
              <a:t> P</a:t>
            </a:r>
            <a:r>
              <a:rPr lang="en-US" dirty="0">
                <a:solidFill>
                  <a:schemeClr val="tx1"/>
                </a:solidFill>
              </a:rPr>
              <a:t>; use scatter plot and linear regression</a:t>
            </a:r>
          </a:p>
        </p:txBody>
      </p:sp>
      <p:pic>
        <p:nvPicPr>
          <p:cNvPr id="14" name="Afbeelding 13">
            <a:extLst>
              <a:ext uri="{FF2B5EF4-FFF2-40B4-BE49-F238E27FC236}">
                <a16:creationId xmlns:a16="http://schemas.microsoft.com/office/drawing/2014/main" xmlns="" id="{FC88BE97-34F3-484E-AED2-CA30F4E202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71317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30324"/>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97352"/>
            <a:ext cx="9144000" cy="2606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6329730"/>
            <a:ext cx="9144000" cy="2676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p:cNvCxnSpPr/>
          <p:nvPr/>
        </p:nvCxnSpPr>
        <p:spPr>
          <a:xfrm>
            <a:off x="0" y="1124744"/>
            <a:ext cx="9144000" cy="0"/>
          </a:xfrm>
          <a:prstGeom prst="line">
            <a:avLst/>
          </a:prstGeom>
          <a:ln>
            <a:solidFill>
              <a:srgbClr val="8E0000"/>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000" y="6652800"/>
            <a:ext cx="1314825" cy="167204"/>
          </a:xfrm>
          <a:prstGeom prst="rect">
            <a:avLst/>
          </a:prstGeom>
        </p:spPr>
      </p:pic>
      <p:sp>
        <p:nvSpPr>
          <p:cNvPr id="11" name="Tekstvak 10"/>
          <p:cNvSpPr txBox="1"/>
          <p:nvPr/>
        </p:nvSpPr>
        <p:spPr>
          <a:xfrm>
            <a:off x="8305079" y="6342709"/>
            <a:ext cx="803425" cy="246221"/>
          </a:xfrm>
          <a:prstGeom prst="rect">
            <a:avLst/>
          </a:prstGeom>
          <a:noFill/>
        </p:spPr>
        <p:txBody>
          <a:bodyPr wrap="none" rtlCol="0">
            <a:spAutoFit/>
          </a:bodyPr>
          <a:lstStyle/>
          <a:p>
            <a:r>
              <a:rPr lang="nl-NL" sz="1000">
                <a:solidFill>
                  <a:schemeClr val="bg1"/>
                </a:solidFill>
              </a:rPr>
              <a:t>Powered by</a:t>
            </a:r>
          </a:p>
        </p:txBody>
      </p:sp>
      <p:sp>
        <p:nvSpPr>
          <p:cNvPr id="9" name="Title 1"/>
          <p:cNvSpPr txBox="1">
            <a:spLocks/>
          </p:cNvSpPr>
          <p:nvPr/>
        </p:nvSpPr>
        <p:spPr>
          <a:xfrm>
            <a:off x="939781" y="183279"/>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a:solidFill>
                  <a:srgbClr val="C00000"/>
                </a:solidFill>
              </a:rPr>
              <a:t>History: M. King Hubbert</a:t>
            </a:r>
            <a:endParaRPr lang="en-US" sz="3200" b="1" dirty="0">
              <a:solidFill>
                <a:srgbClr val="C00000"/>
              </a:solidFill>
            </a:endParaRPr>
          </a:p>
        </p:txBody>
      </p:sp>
      <p:sp>
        <p:nvSpPr>
          <p:cNvPr id="3" name="Rechthoek 2"/>
          <p:cNvSpPr/>
          <p:nvPr/>
        </p:nvSpPr>
        <p:spPr>
          <a:xfrm>
            <a:off x="474643" y="1399839"/>
            <a:ext cx="4572000" cy="1200329"/>
          </a:xfrm>
          <a:prstGeom prst="rect">
            <a:avLst/>
          </a:prstGeom>
        </p:spPr>
        <p:txBody>
          <a:bodyPr>
            <a:spAutoFit/>
          </a:bodyPr>
          <a:lstStyle/>
          <a:p>
            <a:pPr>
              <a:buNone/>
            </a:pPr>
            <a:r>
              <a:rPr lang="en-US" dirty="0"/>
              <a:t>In 1956, the US geologist Hubbert gave a paper in San Antonio analyzing US oil production and predicting peak oil. </a:t>
            </a:r>
          </a:p>
          <a:p>
            <a:pPr>
              <a:buNone/>
            </a:pPr>
            <a:r>
              <a:rPr lang="en-US" dirty="0"/>
              <a:t>Using data he would have had gives us: </a:t>
            </a:r>
          </a:p>
        </p:txBody>
      </p:sp>
      <p:pic>
        <p:nvPicPr>
          <p:cNvPr id="12" name="Picture 2"/>
          <p:cNvPicPr>
            <a:picLocks noChangeAspect="1" noChangeArrowheads="1"/>
          </p:cNvPicPr>
          <p:nvPr/>
        </p:nvPicPr>
        <p:blipFill>
          <a:blip r:embed="rId3" cstate="print"/>
          <a:srcRect/>
          <a:stretch>
            <a:fillRect/>
          </a:stretch>
        </p:blipFill>
        <p:spPr bwMode="auto">
          <a:xfrm>
            <a:off x="6460302" y="1208180"/>
            <a:ext cx="2415396" cy="3048000"/>
          </a:xfrm>
          <a:prstGeom prst="rect">
            <a:avLst/>
          </a:prstGeom>
          <a:noFill/>
          <a:ln w="9525">
            <a:noFill/>
            <a:miter lim="800000"/>
            <a:headEnd/>
            <a:tailEnd/>
          </a:ln>
        </p:spPr>
      </p:pic>
      <p:graphicFrame>
        <p:nvGraphicFramePr>
          <p:cNvPr id="13" name="Chart 8"/>
          <p:cNvGraphicFramePr>
            <a:graphicFrameLocks/>
          </p:cNvGraphicFramePr>
          <p:nvPr>
            <p:extLst>
              <p:ext uri="{D42A27DB-BD31-4B8C-83A1-F6EECF244321}">
                <p14:modId xmlns:p14="http://schemas.microsoft.com/office/powerpoint/2010/main" val="803093361"/>
              </p:ext>
            </p:extLst>
          </p:nvPr>
        </p:nvGraphicFramePr>
        <p:xfrm>
          <a:off x="484591" y="2617880"/>
          <a:ext cx="5334000" cy="32766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Afbeelding 13">
            <a:extLst>
              <a:ext uri="{FF2B5EF4-FFF2-40B4-BE49-F238E27FC236}">
                <a16:creationId xmlns:a16="http://schemas.microsoft.com/office/drawing/2014/main" xmlns="" id="{51DCD900-1A8C-42EA-BEEC-FC97277198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5121"/>
            <a:ext cx="758952" cy="857615"/>
          </a:xfrm>
          <a:prstGeom prst="rect">
            <a:avLst/>
          </a:prstGeom>
        </p:spPr>
      </p:pic>
    </p:spTree>
    <p:extLst>
      <p:ext uri="{BB962C8B-B14F-4D97-AF65-F5344CB8AC3E}">
        <p14:creationId xmlns:p14="http://schemas.microsoft.com/office/powerpoint/2010/main" val="336137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719</Words>
  <Application>Microsoft Macintosh PowerPoint</Application>
  <PresentationFormat>Diavoorstelling (4:3)</PresentationFormat>
  <Paragraphs>135</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Calibri</vt:lpstr>
      <vt:lpstr>Raavi</vt:lpstr>
      <vt:lpstr>Times New Roman</vt:lpstr>
      <vt:lpstr>Arial</vt:lpstr>
      <vt:lpstr>Kantoorthema</vt:lpstr>
      <vt:lpstr>Pronken met andermans veren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Ludovic</dc:creator>
  <cp:lastModifiedBy>Microsoft Office-gebruiker</cp:lastModifiedBy>
  <cp:revision>14</cp:revision>
  <dcterms:created xsi:type="dcterms:W3CDTF">2017-04-21T07:33:27Z</dcterms:created>
  <dcterms:modified xsi:type="dcterms:W3CDTF">2017-10-11T08:24:58Z</dcterms:modified>
</cp:coreProperties>
</file>