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873" r:id="rId2"/>
    <p:sldId id="905" r:id="rId3"/>
    <p:sldId id="902" r:id="rId4"/>
    <p:sldId id="901" r:id="rId5"/>
    <p:sldId id="903" r:id="rId6"/>
    <p:sldId id="874" r:id="rId7"/>
    <p:sldId id="893" r:id="rId8"/>
    <p:sldId id="894" r:id="rId9"/>
    <p:sldId id="895" r:id="rId10"/>
    <p:sldId id="896" r:id="rId11"/>
    <p:sldId id="897" r:id="rId12"/>
    <p:sldId id="799" r:id="rId13"/>
    <p:sldId id="876" r:id="rId14"/>
    <p:sldId id="877" r:id="rId15"/>
    <p:sldId id="878" r:id="rId16"/>
    <p:sldId id="879" r:id="rId17"/>
    <p:sldId id="881" r:id="rId18"/>
    <p:sldId id="885" r:id="rId19"/>
    <p:sldId id="886" r:id="rId20"/>
    <p:sldId id="887" r:id="rId21"/>
    <p:sldId id="888" r:id="rId22"/>
    <p:sldId id="889" r:id="rId23"/>
    <p:sldId id="898" r:id="rId24"/>
    <p:sldId id="899" r:id="rId25"/>
    <p:sldId id="900" r:id="rId26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1" userDrawn="1">
          <p15:clr>
            <a:srgbClr val="A4A3A4"/>
          </p15:clr>
        </p15:guide>
        <p15:guide id="2" pos="55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Santucci" initials="" lastIdx="6" clrIdx="0"/>
  <p:cmAuthor id="1" name="Becky Byer" initials="BB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1BCB"/>
    <a:srgbClr val="BF1901"/>
    <a:srgbClr val="EE2325"/>
    <a:srgbClr val="DE1F00"/>
    <a:srgbClr val="6A6A6A"/>
    <a:srgbClr val="D1282E"/>
    <a:srgbClr val="7030A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8142" autoAdjust="0"/>
  </p:normalViewPr>
  <p:slideViewPr>
    <p:cSldViewPr snapToGrid="0" snapToObjects="1">
      <p:cViewPr varScale="1">
        <p:scale>
          <a:sx n="130" d="100"/>
          <a:sy n="130" d="100"/>
        </p:scale>
        <p:origin x="-708" y="-84"/>
      </p:cViewPr>
      <p:guideLst>
        <p:guide orient="horz" pos="391"/>
        <p:guide pos="5556"/>
      </p:guideLst>
    </p:cSldViewPr>
  </p:slideViewPr>
  <p:outlineViewPr>
    <p:cViewPr>
      <p:scale>
        <a:sx n="33" d="100"/>
        <a:sy n="33" d="100"/>
      </p:scale>
      <p:origin x="0" y="18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-3130" y="-7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3043343" cy="465455"/>
          </a:xfrm>
          <a:prstGeom prst="rect">
            <a:avLst/>
          </a:prstGeom>
        </p:spPr>
        <p:txBody>
          <a:bodyPr vert="horz" lIns="93316" tIns="46659" rIns="93316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6" y="5"/>
            <a:ext cx="3043343" cy="465455"/>
          </a:xfrm>
          <a:prstGeom prst="rect">
            <a:avLst/>
          </a:prstGeom>
        </p:spPr>
        <p:txBody>
          <a:bodyPr vert="horz" lIns="93316" tIns="46659" rIns="93316" bIns="46659" rtlCol="0"/>
          <a:lstStyle>
            <a:lvl1pPr algn="r">
              <a:defRPr sz="1200"/>
            </a:lvl1pPr>
          </a:lstStyle>
          <a:p>
            <a:fld id="{47220A92-E729-401F-9722-B6CA82940F5E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42034"/>
            <a:ext cx="3043343" cy="465455"/>
          </a:xfrm>
          <a:prstGeom prst="rect">
            <a:avLst/>
          </a:prstGeom>
        </p:spPr>
        <p:txBody>
          <a:bodyPr vert="horz" lIns="93316" tIns="46659" rIns="93316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6" y="8842034"/>
            <a:ext cx="3043343" cy="465455"/>
          </a:xfrm>
          <a:prstGeom prst="rect">
            <a:avLst/>
          </a:prstGeom>
        </p:spPr>
        <p:txBody>
          <a:bodyPr vert="horz" lIns="93316" tIns="46659" rIns="93316" bIns="46659" rtlCol="0" anchor="b"/>
          <a:lstStyle>
            <a:lvl1pPr algn="r">
              <a:defRPr sz="1200"/>
            </a:lvl1pPr>
          </a:lstStyle>
          <a:p>
            <a:fld id="{003D94B7-55D8-4911-9434-9CA9B186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588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3043343" cy="465455"/>
          </a:xfrm>
          <a:prstGeom prst="rect">
            <a:avLst/>
          </a:prstGeom>
        </p:spPr>
        <p:txBody>
          <a:bodyPr vert="horz" lIns="93316" tIns="46659" rIns="93316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6" y="5"/>
            <a:ext cx="3043343" cy="465455"/>
          </a:xfrm>
          <a:prstGeom prst="rect">
            <a:avLst/>
          </a:prstGeom>
        </p:spPr>
        <p:txBody>
          <a:bodyPr vert="horz" lIns="93316" tIns="46659" rIns="93316" bIns="46659" rtlCol="0"/>
          <a:lstStyle>
            <a:lvl1pPr algn="r">
              <a:defRPr sz="1200"/>
            </a:lvl1pPr>
          </a:lstStyle>
          <a:p>
            <a:fld id="{9D69F5EB-8F61-3442-AF01-DA66662EF5F3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6" tIns="46659" rIns="93316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8"/>
            <a:ext cx="5618480" cy="4189095"/>
          </a:xfrm>
          <a:prstGeom prst="rect">
            <a:avLst/>
          </a:prstGeom>
        </p:spPr>
        <p:txBody>
          <a:bodyPr vert="horz" lIns="93316" tIns="46659" rIns="93316" bIns="46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42034"/>
            <a:ext cx="3043343" cy="465455"/>
          </a:xfrm>
          <a:prstGeom prst="rect">
            <a:avLst/>
          </a:prstGeom>
        </p:spPr>
        <p:txBody>
          <a:bodyPr vert="horz" lIns="93316" tIns="46659" rIns="93316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6" y="8842034"/>
            <a:ext cx="3043343" cy="465455"/>
          </a:xfrm>
          <a:prstGeom prst="rect">
            <a:avLst/>
          </a:prstGeom>
        </p:spPr>
        <p:txBody>
          <a:bodyPr vert="horz" lIns="93316" tIns="46659" rIns="93316" bIns="46659" rtlCol="0" anchor="b"/>
          <a:lstStyle>
            <a:lvl1pPr algn="r">
              <a:defRPr sz="1200"/>
            </a:lvl1pPr>
          </a:lstStyle>
          <a:p>
            <a:fld id="{0FAE5487-C7FC-C846-9ED1-66E7B5A8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201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7150"/>
            <a:ext cx="43434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525252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2AC8BB-5EC4-4ABE-8C8E-08E5063FAA99}" type="slidenum">
              <a:rPr lang="en-US">
                <a:solidFill>
                  <a:srgbClr val="525252"/>
                </a:solidFill>
                <a:cs typeface="Arial" charset="0"/>
              </a:rPr>
              <a:pPr/>
              <a:t>‹#›</a:t>
            </a:fld>
            <a:endParaRPr lang="en-US">
              <a:solidFill>
                <a:srgbClr val="52525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6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113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645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07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834" y="12866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1" descr="Plus-bkg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0"/>
            <a:ext cx="5562600" cy="52324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2895600"/>
          </a:xfrm>
        </p:spPr>
        <p:txBody>
          <a:bodyPr tIns="0" anchor="t" anchorCtr="0">
            <a:noAutofit/>
          </a:bodyPr>
          <a:lstStyle>
            <a:lvl1pPr algn="l">
              <a:defRPr sz="72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477000"/>
            <a:ext cx="7239000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6324600"/>
            <a:ext cx="1549400" cy="3683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442855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834" y="12866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1" descr="Plus-bkg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0"/>
            <a:ext cx="5562600" cy="52324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2895600"/>
          </a:xfrm>
        </p:spPr>
        <p:txBody>
          <a:bodyPr tIns="0" anchor="t" anchorCtr="0">
            <a:noAutofit/>
          </a:bodyPr>
          <a:lstStyle>
            <a:lvl1pPr algn="l">
              <a:defRPr sz="7200"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477000"/>
            <a:ext cx="7239000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6324600"/>
            <a:ext cx="1549400" cy="3683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442855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9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sketball Players Power Poi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047" cy="6857286"/>
          </a:xfrm>
          <a:prstGeom prst="rect">
            <a:avLst/>
          </a:prstGeom>
        </p:spPr>
      </p:pic>
      <p:pic>
        <p:nvPicPr>
          <p:cNvPr id="10" name="Picture 9" descr="Plus-bkg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0"/>
            <a:ext cx="5562600" cy="52324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2895600"/>
          </a:xfrm>
        </p:spPr>
        <p:txBody>
          <a:bodyPr tIns="0" anchor="t" anchorCtr="0">
            <a:noAutofit/>
          </a:bodyPr>
          <a:lstStyle>
            <a:lvl1pPr algn="l">
              <a:defRPr sz="7200"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477000"/>
            <a:ext cx="7239000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6324600"/>
            <a:ext cx="1549400" cy="368300"/>
          </a:xfrm>
          <a:prstGeom prst="rect">
            <a:avLst/>
          </a:prstGeom>
        </p:spPr>
      </p:pic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381000" y="3442855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344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618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4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7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628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477000"/>
            <a:ext cx="7239000" cy="0"/>
          </a:xfrm>
          <a:prstGeom prst="line">
            <a:avLst/>
          </a:prstGeom>
          <a:ln w="38100" cmpd="sng">
            <a:solidFill>
              <a:srgbClr val="ED1D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6324600"/>
            <a:ext cx="1549400" cy="368300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44500" y="6521450"/>
            <a:ext cx="25527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>
              <a:solidFill>
                <a:srgbClr val="52525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4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4" r:id="rId3"/>
    <p:sldLayoutId id="2147483666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5" r:id="rId10"/>
    <p:sldLayoutId id="2147483657" r:id="rId11"/>
    <p:sldLayoutId id="2147483663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Myriad Pro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Lucida Grande"/>
        <a:buChar char="»"/>
        <a:defRPr sz="3200" kern="1200">
          <a:solidFill>
            <a:schemeClr val="tx1"/>
          </a:solidFill>
          <a:latin typeface="+mn-lt"/>
          <a:ea typeface="+mn-ea"/>
          <a:cs typeface="Myriad Pro"/>
        </a:defRPr>
      </a:lvl1pPr>
      <a:lvl2pPr marL="742950" indent="-285750" algn="l" defTabSz="914400" rtl="0" eaLnBrk="1" latinLnBrk="0" hangingPunct="1">
        <a:spcBef>
          <a:spcPts val="600"/>
        </a:spcBef>
        <a:buFont typeface="Lucida Grande"/>
        <a:buChar char="»"/>
        <a:defRPr sz="2800" kern="1200">
          <a:solidFill>
            <a:schemeClr val="tx1"/>
          </a:solidFill>
          <a:latin typeface="+mn-lt"/>
          <a:ea typeface="+mn-ea"/>
          <a:cs typeface="Myriad Pro"/>
        </a:defRPr>
      </a:lvl2pPr>
      <a:lvl3pPr marL="1143000" indent="-228600" algn="l" defTabSz="914400" rtl="0" eaLnBrk="1" latinLnBrk="0" hangingPunct="1">
        <a:spcBef>
          <a:spcPts val="600"/>
        </a:spcBef>
        <a:buFont typeface="Lucida Grande"/>
        <a:buChar char="»"/>
        <a:defRPr sz="2400" kern="1200">
          <a:solidFill>
            <a:schemeClr val="tx1"/>
          </a:solidFill>
          <a:latin typeface="+mn-lt"/>
          <a:ea typeface="+mn-ea"/>
          <a:cs typeface="Myriad Pro"/>
        </a:defRPr>
      </a:lvl3pPr>
      <a:lvl4pPr marL="1600200" indent="-228600" algn="l" defTabSz="914400" rtl="0" eaLnBrk="1" latinLnBrk="0" hangingPunct="1">
        <a:spcBef>
          <a:spcPts val="600"/>
        </a:spcBef>
        <a:buFont typeface="Lucida Grande"/>
        <a:buChar char="»"/>
        <a:defRPr sz="2000" kern="1200">
          <a:solidFill>
            <a:schemeClr val="tx1"/>
          </a:solidFill>
          <a:latin typeface="+mn-lt"/>
          <a:ea typeface="+mn-ea"/>
          <a:cs typeface="Myriad Pro"/>
        </a:defRPr>
      </a:lvl4pPr>
      <a:lvl5pPr marL="2057400" indent="-228600" algn="l" defTabSz="914400" rtl="0" eaLnBrk="1" latinLnBrk="0" hangingPunct="1">
        <a:spcBef>
          <a:spcPts val="600"/>
        </a:spcBef>
        <a:buFont typeface="Lucida Grande"/>
        <a:buChar char="»"/>
        <a:defRPr sz="2000" kern="1200">
          <a:solidFill>
            <a:schemeClr val="tx1"/>
          </a:solidFill>
          <a:latin typeface="+mn-lt"/>
          <a:ea typeface="+mn-ea"/>
          <a:cs typeface="Myriad Pro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ti.com/sv/activities/ti-codes/nspire/teacher-lounge" TargetMode="External"/><Relationship Id="rId7" Type="http://schemas.openxmlformats.org/officeDocument/2006/relationships/hyperlink" Target="https://www.youtube.com/watch?v=2jjncu8Aba0" TargetMode="External"/><Relationship Id="rId2" Type="http://schemas.openxmlformats.org/officeDocument/2006/relationships/hyperlink" Target="https://www.youtube.com/playlist?list=PL17Fe0ZmhCR_j09b202PUI0wfaRYSLQka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ducation.ti.com/html/webhelp/EG_TINspireCode/SV/index.html" TargetMode="External"/><Relationship Id="rId5" Type="http://schemas.openxmlformats.org/officeDocument/2006/relationships/hyperlink" Target="https://education.ti.com/html/webhelp/EG_Innovator/SV/content/eg_innovsys/m_hub-comm/m_ref-hubcom.HTML" TargetMode="External"/><Relationship Id="rId4" Type="http://schemas.openxmlformats.org/officeDocument/2006/relationships/hyperlink" Target="https://education.ti.com/html/webhelp/EG_Innovator/SV/index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09625"/>
            <a:ext cx="7667625" cy="2094895"/>
          </a:xfrm>
        </p:spPr>
        <p:txBody>
          <a:bodyPr>
            <a:normAutofit/>
          </a:bodyPr>
          <a:lstStyle/>
          <a:p>
            <a:pPr algn="ctr"/>
            <a:r>
              <a:rPr lang="sv-SE" dirty="0" smtClean="0"/>
              <a:t>Projekt: </a:t>
            </a:r>
            <a:r>
              <a:rPr lang="en-US" dirty="0" err="1" smtClean="0"/>
              <a:t>Stämningsring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Basfakta för läraren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0190" y="3543905"/>
            <a:ext cx="6732210" cy="2094895"/>
          </a:xfrm>
        </p:spPr>
        <p:txBody>
          <a:bodyPr>
            <a:normAutofit/>
          </a:bodyPr>
          <a:lstStyle/>
          <a:p>
            <a:r>
              <a:rPr lang="en-US" dirty="0" err="1"/>
              <a:t>för</a:t>
            </a:r>
            <a:r>
              <a:rPr lang="en-US" dirty="0"/>
              <a:t> TI-</a:t>
            </a:r>
            <a:r>
              <a:rPr lang="sv-SE" dirty="0" smtClean="0"/>
              <a:t>Nspire™</a:t>
            </a:r>
            <a:r>
              <a:rPr lang="en-US" dirty="0" smtClean="0"/>
              <a:t> </a:t>
            </a:r>
            <a:r>
              <a:rPr lang="en-US" dirty="0"/>
              <a:t>CX OS 4.5 eller senare</a:t>
            </a:r>
          </a:p>
        </p:txBody>
      </p:sp>
    </p:spTree>
    <p:extLst>
      <p:ext uri="{BB962C8B-B14F-4D97-AF65-F5344CB8AC3E}">
        <p14:creationId xmlns:p14="http://schemas.microsoft.com/office/powerpoint/2010/main" val="1218586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56" y="76200"/>
            <a:ext cx="84163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Bakgrund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Avancerad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version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lagra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array</a:t>
            </a:r>
          </a:p>
        </p:txBody>
      </p:sp>
      <p:sp>
        <p:nvSpPr>
          <p:cNvPr id="3" name="Rectangle 2"/>
          <p:cNvSpPr/>
          <p:nvPr/>
        </p:nvSpPr>
        <p:spPr>
          <a:xfrm>
            <a:off x="270456" y="1457664"/>
            <a:ext cx="858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Deklarera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arrayvariabel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Lagra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beräkning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loop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eller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Lagra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ett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värde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från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givare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262" y="2588451"/>
            <a:ext cx="3566974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myarray</a:t>
            </a:r>
            <a:r>
              <a:rPr lang="en-US" sz="16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:={}</a:t>
            </a:r>
          </a:p>
          <a:p>
            <a:endParaRPr lang="da-DK" sz="1600" dirty="0">
              <a:latin typeface="TI-Nspire Sans" panose="020B0604020202020204" pitchFamily="34" charset="-120"/>
              <a:ea typeface="TI-Nspire Sans" panose="020B0604020202020204" pitchFamily="34" charset="-120"/>
            </a:endParaRPr>
          </a:p>
          <a:p>
            <a:r>
              <a:rPr lang="da-DK" sz="1600" dirty="0">
                <a:latin typeface="TI-Nspire Sans" panose="020B0604020202020204" pitchFamily="34" charset="-120"/>
                <a:ea typeface="TI-Nspire Sans" panose="020B0604020202020204" pitchFamily="34" charset="-120"/>
              </a:rPr>
              <a:t>For c,1,3  </a:t>
            </a:r>
          </a:p>
          <a:p>
            <a:endParaRPr lang="en-US" sz="1600" dirty="0">
              <a:latin typeface="TI-Nspire Sans" panose="020B0604020202020204" pitchFamily="34" charset="-120"/>
              <a:ea typeface="TI-Nspire Sans" panose="020B0604020202020204" pitchFamily="34" charset="-120"/>
              <a:cs typeface="TI-Nspire Regular"/>
            </a:endParaRPr>
          </a:p>
          <a:p>
            <a:r>
              <a:rPr lang="pt-BR" sz="16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myarray[c]:=c*2:</a:t>
            </a:r>
          </a:p>
          <a:p>
            <a:endParaRPr lang="en-US" sz="1600" dirty="0">
              <a:latin typeface="TI-Nspire Sans" panose="020B0604020202020204" pitchFamily="34" charset="-120"/>
              <a:ea typeface="TI-Nspire Sans" panose="020B0604020202020204" pitchFamily="34" charset="-120"/>
              <a:cs typeface="TI-Nspire Regular"/>
            </a:endParaRPr>
          </a:p>
          <a:p>
            <a:r>
              <a:rPr lang="da-DK" sz="1600" dirty="0">
                <a:latin typeface="TI-Nspire Sans" panose="020B0604020202020204" pitchFamily="34" charset="-120"/>
                <a:ea typeface="TI-Nspire Sans" panose="020B0604020202020204" pitchFamily="34" charset="-120"/>
              </a:rPr>
              <a:t>EndFor</a:t>
            </a:r>
            <a:endParaRPr lang="en-US" sz="1600" dirty="0">
              <a:latin typeface="TI-Nspire Sans" panose="020B0604020202020204" pitchFamily="34" charset="-120"/>
              <a:ea typeface="TI-Nspire Sans" panose="020B0604020202020204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6689" y="2588451"/>
            <a:ext cx="3566974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myarray</a:t>
            </a:r>
            <a:r>
              <a:rPr lang="en-US" sz="16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:={}</a:t>
            </a:r>
          </a:p>
          <a:p>
            <a:endParaRPr lang="da-DK" sz="1600" dirty="0">
              <a:latin typeface="TI-Nspire Sans" panose="020B0604020202020204" pitchFamily="34" charset="-120"/>
              <a:ea typeface="TI-Nspire Sans" panose="020B0604020202020204" pitchFamily="34" charset="-120"/>
            </a:endParaRPr>
          </a:p>
          <a:p>
            <a:r>
              <a:rPr lang="da-DK" sz="1600" dirty="0">
                <a:latin typeface="TI-Nspire Sans" panose="020B0604020202020204" pitchFamily="34" charset="-120"/>
                <a:ea typeface="TI-Nspire Sans" panose="020B0604020202020204" pitchFamily="34" charset="-120"/>
              </a:rPr>
              <a:t>For c,1,3  </a:t>
            </a:r>
          </a:p>
          <a:p>
            <a:endParaRPr lang="en-US" sz="1600" dirty="0">
              <a:latin typeface="TI-Nspire Sans" panose="020B0604020202020204" pitchFamily="34" charset="-120"/>
              <a:ea typeface="TI-Nspire Sans" panose="020B0604020202020204" pitchFamily="34" charset="-120"/>
              <a:cs typeface="TI-Nspire Regular"/>
            </a:endParaRPr>
          </a:p>
          <a:p>
            <a:r>
              <a:rPr lang="en-US" sz="16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Send "READ BRIGHTNESS ”</a:t>
            </a:r>
          </a:p>
          <a:p>
            <a:r>
              <a:rPr lang="en-US" sz="16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Get b</a:t>
            </a:r>
          </a:p>
          <a:p>
            <a:r>
              <a:rPr lang="pt-BR" sz="16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myarray[c]:=b</a:t>
            </a:r>
          </a:p>
          <a:p>
            <a:endParaRPr lang="en-US" sz="1600" dirty="0">
              <a:latin typeface="TI-Nspire Sans" panose="020B0604020202020204" pitchFamily="34" charset="-120"/>
              <a:ea typeface="TI-Nspire Sans" panose="020B0604020202020204" pitchFamily="34" charset="-120"/>
              <a:cs typeface="TI-Nspire Regular"/>
            </a:endParaRPr>
          </a:p>
          <a:p>
            <a:r>
              <a:rPr lang="da-DK" sz="1600" dirty="0">
                <a:latin typeface="TI-Nspire Sans" panose="020B0604020202020204" pitchFamily="34" charset="-120"/>
                <a:ea typeface="TI-Nspire Sans" panose="020B0604020202020204" pitchFamily="34" charset="-120"/>
              </a:rPr>
              <a:t>EndFor</a:t>
            </a:r>
            <a:endParaRPr lang="en-US" sz="1600" dirty="0">
              <a:latin typeface="TI-Nspire Sans" panose="020B0604020202020204" pitchFamily="34" charset="-120"/>
              <a:ea typeface="TI-Nspire Sans" panose="020B0604020202020204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00" y="5306550"/>
            <a:ext cx="8926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Värden kan plottas på en </a:t>
            </a:r>
            <a:r>
              <a:rPr lang="sv-S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&amp; Statistik-sida</a:t>
            </a:r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, Graf-sida eller användas i andra beräkningar.
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49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56" y="335669"/>
            <a:ext cx="84163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Bakgrund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Avancerad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version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Avsluta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loop med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tangenttryckning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250" y="1919467"/>
            <a:ext cx="858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Initiera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standardvärde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
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Ställa kontinuerligt in värdet på nedtryckta tangenter.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1131" y="3061482"/>
            <a:ext cx="5355590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Local </a:t>
            </a:r>
            <a:r>
              <a:rPr lang="en-US" sz="16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key:key</a:t>
            </a:r>
            <a:r>
              <a:rPr lang="en-US" sz="16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:=“ "</a:t>
            </a:r>
          </a:p>
          <a:p>
            <a:endParaRPr lang="en-US" sz="1600" dirty="0">
              <a:latin typeface="TI-Nspire Sans" panose="020B0604020202020204" pitchFamily="34" charset="-120"/>
              <a:ea typeface="TI-Nspire Sans" panose="020B0604020202020204" pitchFamily="34" charset="-120"/>
            </a:endParaRPr>
          </a:p>
          <a:p>
            <a:r>
              <a:rPr lang="en-US" sz="1600" dirty="0">
                <a:solidFill>
                  <a:srgbClr val="4D1BCB"/>
                </a:solidFill>
                <a:latin typeface="TI-Nspire Sans" panose="020B0604020202020204" pitchFamily="34" charset="-120"/>
                <a:ea typeface="TI-Nspire Sans" panose="020B0604020202020204" pitchFamily="34" charset="-120"/>
              </a:rPr>
              <a:t>While</a:t>
            </a:r>
            <a:r>
              <a:rPr lang="en-US" sz="1600" dirty="0">
                <a:latin typeface="TI-Nspire Sans" panose="020B0604020202020204" pitchFamily="34" charset="-120"/>
                <a:ea typeface="TI-Nspire Sans" panose="020B0604020202020204" pitchFamily="34" charset="-120"/>
              </a:rPr>
              <a:t> </a:t>
            </a:r>
            <a:r>
              <a:rPr lang="en-US" sz="1600" dirty="0" err="1">
                <a:latin typeface="TI-Nspire Sans" panose="020B0604020202020204" pitchFamily="34" charset="-120"/>
                <a:ea typeface="TI-Nspire Sans" panose="020B0604020202020204" pitchFamily="34" charset="-120"/>
              </a:rPr>
              <a:t>key≠"esc</a:t>
            </a:r>
            <a:r>
              <a:rPr lang="en-US" sz="1600" dirty="0">
                <a:latin typeface="TI-Nspire Sans" panose="020B0604020202020204" pitchFamily="34" charset="-120"/>
                <a:ea typeface="TI-Nspire Sans" panose="020B0604020202020204" pitchFamily="34" charset="-120"/>
              </a:rPr>
              <a:t>“</a:t>
            </a:r>
          </a:p>
          <a:p>
            <a:endParaRPr lang="en-US" sz="1600" dirty="0">
              <a:latin typeface="TI-Nspire Sans" panose="020B0604020202020204" pitchFamily="34" charset="-120"/>
              <a:ea typeface="TI-Nspire Sans" panose="020B0604020202020204" pitchFamily="34" charset="-120"/>
            </a:endParaRPr>
          </a:p>
          <a:p>
            <a:r>
              <a:rPr lang="en-US" sz="1600" dirty="0">
                <a:latin typeface="TI-Nspire Sans" panose="020B0604020202020204" pitchFamily="34" charset="-120"/>
                <a:ea typeface="TI-Nspire Sans" panose="020B0604020202020204" pitchFamily="34" charset="-120"/>
              </a:rPr>
              <a:t>key:=</a:t>
            </a:r>
            <a:r>
              <a:rPr lang="en-US" sz="1600" dirty="0" err="1">
                <a:latin typeface="TI-Nspire Sans" panose="020B0604020202020204" pitchFamily="34" charset="-120"/>
                <a:ea typeface="TI-Nspire Sans" panose="020B0604020202020204" pitchFamily="34" charset="-120"/>
              </a:rPr>
              <a:t>getKey</a:t>
            </a:r>
            <a:r>
              <a:rPr lang="en-US" sz="1600" dirty="0">
                <a:latin typeface="TI-Nspire Sans" panose="020B0604020202020204" pitchFamily="34" charset="-120"/>
                <a:ea typeface="TI-Nspire Sans" panose="020B0604020202020204" pitchFamily="34" charset="-120"/>
              </a:rPr>
              <a:t>():</a:t>
            </a:r>
          </a:p>
          <a:p>
            <a:endParaRPr lang="en-US" sz="1600" dirty="0">
              <a:latin typeface="TI-Nspire Sans" panose="020B0604020202020204" pitchFamily="34" charset="-120"/>
              <a:ea typeface="TI-Nspire Sans" panose="020B0604020202020204" pitchFamily="34" charset="-120"/>
            </a:endParaRPr>
          </a:p>
          <a:p>
            <a:r>
              <a:rPr lang="en-US" sz="16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© </a:t>
            </a:r>
            <a:r>
              <a:rPr lang="sv-SE" sz="16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uppsättning kommandon som körs </a:t>
            </a:r>
            <a:r>
              <a:rPr lang="sv-SE" sz="1600" dirty="0" smtClean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så länge inte Esc-tangenten trycks ned.</a:t>
            </a:r>
            <a:endParaRPr lang="en-US" sz="1600" dirty="0">
              <a:latin typeface="TI-Nspire Sans" panose="020B0604020202020204" pitchFamily="34" charset="-120"/>
              <a:ea typeface="TI-Nspire Sans" panose="020B0604020202020204" pitchFamily="34" charset="-120"/>
              <a:cs typeface="TI-Nspire Regular"/>
            </a:endParaRPr>
          </a:p>
          <a:p>
            <a:endParaRPr lang="en-US" sz="1600" dirty="0">
              <a:latin typeface="TI-Nspire Sans" panose="020B0604020202020204" pitchFamily="34" charset="-120"/>
              <a:ea typeface="TI-Nspire Sans" panose="020B0604020202020204" pitchFamily="34" charset="-120"/>
            </a:endParaRPr>
          </a:p>
          <a:p>
            <a:r>
              <a:rPr lang="en-US" sz="1600" dirty="0" err="1">
                <a:solidFill>
                  <a:srgbClr val="4D1BCB"/>
                </a:solidFill>
                <a:latin typeface="TI-Nspire Sans" panose="020B0604020202020204" pitchFamily="34" charset="-120"/>
                <a:ea typeface="TI-Nspire Sans" panose="020B0604020202020204" pitchFamily="34" charset="-120"/>
              </a:rPr>
              <a:t>EndWhile</a:t>
            </a:r>
            <a:endParaRPr lang="en-US" sz="1600" dirty="0">
              <a:latin typeface="TI-Nspire Sans" panose="020B0604020202020204" pitchFamily="34" charset="-120"/>
              <a:ea typeface="TI-Nspire San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5312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Bakgrund</a:t>
            </a:r>
            <a:r>
              <a:rPr lang="en-US" sz="2800" dirty="0">
                <a:solidFill>
                  <a:srgbClr val="0000FF"/>
                </a:solidFill>
              </a:rPr>
              <a:t>: </a:t>
            </a:r>
            <a:r>
              <a:rPr lang="en-US" sz="2800" dirty="0" err="1"/>
              <a:t>Grunderna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programmering</a:t>
            </a:r>
            <a:r>
              <a:rPr lang="en-US" sz="2800" dirty="0"/>
              <a:t> med TI-</a:t>
            </a:r>
            <a:r>
              <a:rPr lang="en-US" sz="2800" dirty="0" err="1"/>
              <a:t>Nspire</a:t>
            </a:r>
            <a:r>
              <a:rPr lang="en-US" sz="2800" dirty="0"/>
              <a:t> CX.</a:t>
            </a:r>
          </a:p>
        </p:txBody>
      </p:sp>
    </p:spTree>
    <p:extLst>
      <p:ext uri="{BB962C8B-B14F-4D97-AF65-F5344CB8AC3E}">
        <p14:creationId xmlns:p14="http://schemas.microsoft.com/office/powerpoint/2010/main" val="1948632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Skapa</a:t>
            </a:r>
            <a:r>
              <a:rPr lang="en-US" dirty="0"/>
              <a:t> </a:t>
            </a:r>
            <a:r>
              <a:rPr lang="en-US" dirty="0" err="1"/>
              <a:t>ett</a:t>
            </a:r>
            <a:r>
              <a:rPr lang="en-US" dirty="0"/>
              <a:t> </a:t>
            </a:r>
            <a:r>
              <a:rPr lang="en-US" dirty="0" err="1"/>
              <a:t>nytt</a:t>
            </a:r>
            <a:r>
              <a:rPr lang="en-US" dirty="0"/>
              <a:t> </a:t>
            </a:r>
            <a:r>
              <a:rPr lang="en-US" dirty="0" err="1"/>
              <a:t>dokument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7" y="1400184"/>
            <a:ext cx="2542954" cy="39972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044" y="5809461"/>
            <a:ext cx="314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2"/>
                </a:solidFill>
              </a:rPr>
              <a:t>Tryck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på</a:t>
            </a:r>
            <a:r>
              <a:rPr lang="en-US" b="1" dirty="0">
                <a:solidFill>
                  <a:schemeClr val="accent2"/>
                </a:solidFill>
              </a:rPr>
              <a:t> [Home] </a:t>
            </a:r>
            <a:r>
              <a:rPr lang="en-US" b="1" dirty="0" err="1">
                <a:solidFill>
                  <a:schemeClr val="accent2"/>
                </a:solidFill>
              </a:rPr>
              <a:t>tangenten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2709" y="5809461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2"/>
                </a:solidFill>
              </a:rPr>
              <a:t>Välj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Nytt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från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Startmenyn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xmlns="" id="{4D55A403-8E83-4321-8C4C-2F7586419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745" y="1400184"/>
            <a:ext cx="49339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17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54201" y="502531"/>
            <a:ext cx="4122775" cy="5983993"/>
            <a:chOff x="0" y="118533"/>
            <a:chExt cx="4140200" cy="6451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18533"/>
              <a:ext cx="4140200" cy="6451600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3156857" y="399143"/>
              <a:ext cx="592667" cy="532190"/>
            </a:xfrm>
            <a:prstGeom prst="ellipse">
              <a:avLst/>
            </a:prstGeom>
            <a:noFill/>
            <a:ln w="254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156857" y="1446590"/>
              <a:ext cx="592667" cy="532190"/>
            </a:xfrm>
            <a:prstGeom prst="ellipse">
              <a:avLst/>
            </a:prstGeom>
            <a:noFill/>
            <a:ln w="254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64495" y="382210"/>
              <a:ext cx="592667" cy="532190"/>
            </a:xfrm>
            <a:prstGeom prst="ellipse">
              <a:avLst/>
            </a:prstGeom>
            <a:noFill/>
            <a:ln w="254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012923" y="3950305"/>
              <a:ext cx="592667" cy="532190"/>
            </a:xfrm>
            <a:prstGeom prst="ellipse">
              <a:avLst/>
            </a:prstGeom>
            <a:noFill/>
            <a:ln w="254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64495" y="2123923"/>
              <a:ext cx="592667" cy="532190"/>
            </a:xfrm>
            <a:prstGeom prst="ellipse">
              <a:avLst/>
            </a:prstGeom>
            <a:noFill/>
            <a:ln w="254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347685" y="2111827"/>
              <a:ext cx="592667" cy="532190"/>
            </a:xfrm>
            <a:prstGeom prst="ellipse">
              <a:avLst/>
            </a:prstGeom>
            <a:noFill/>
            <a:ln w="254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204686" y="515256"/>
              <a:ext cx="1601409" cy="1463523"/>
            </a:xfrm>
            <a:prstGeom prst="ellipse">
              <a:avLst/>
            </a:prstGeom>
            <a:noFill/>
            <a:ln w="254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917121" y="40867"/>
            <a:ext cx="329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Viktiga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tangenter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741" y="746204"/>
            <a:ext cx="19702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Tar dig loss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från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oönskade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situationer</a:t>
            </a:r>
            <a:endParaRPr lang="en-US" sz="1300" dirty="0">
              <a:solidFill>
                <a:srgbClr val="3636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741" y="1563476"/>
            <a:ext cx="20945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Ctrl</a:t>
            </a:r>
            <a:r>
              <a:rPr lang="en-US" sz="1300" b="1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</a:t>
            </a:r>
            <a:r>
              <a:rPr lang="en-US" sz="1300" dirty="0" err="1" smtClean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300" dirty="0" smtClean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undo </a:t>
            </a:r>
            <a:r>
              <a:rPr lang="en-US" sz="1300" dirty="0" err="1" smtClean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d.v.s</a:t>
            </a:r>
            <a:r>
              <a:rPr lang="en-US" sz="1300" dirty="0" smtClean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ångra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precis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på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dator</a:t>
            </a:r>
            <a:endParaRPr lang="en-US" sz="1300" dirty="0">
              <a:solidFill>
                <a:srgbClr val="3636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90736" y="271177"/>
            <a:ext cx="22216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On: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(House): Tar dig till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startskärmen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smtClean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nästa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sida</a:t>
            </a:r>
            <a:r>
              <a:rPr lang="en-US" sz="1200" dirty="0">
                <a:solidFill>
                  <a:srgbClr val="363636"/>
                </a:solidFill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826" y="2225196"/>
            <a:ext cx="20804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ctrl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v-SE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 dig tillgång till de blåmarkerade </a:t>
            </a:r>
            <a:r>
              <a:rPr lang="sv-SE" sz="1300" dirty="0" smtClean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funktionerna </a:t>
            </a:r>
            <a:r>
              <a:rPr lang="sv-SE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 är utskrivna ovanför tangenterna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2765" y="3304882"/>
            <a:ext cx="22296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Ger dig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lista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på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variable,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även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 smtClean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innefattar</a:t>
            </a:r>
            <a:r>
              <a:rPr lang="en-US" sz="1300" dirty="0" smtClean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infoga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 smtClean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300" dirty="0" smtClean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 smtClean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ditt</a:t>
            </a:r>
            <a:r>
              <a:rPr lang="en-US" sz="1300" dirty="0" smtClean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kommando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74052" y="2346056"/>
            <a:ext cx="230418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Menu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Ger dig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lista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på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kommandon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är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tillämpliga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den app du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arbetar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9284" y="3509420"/>
            <a:ext cx="20779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styrplatta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v-SE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</a:t>
            </a:r>
            <a:r>
              <a:rPr lang="sv-SE" sz="1300" dirty="0" smtClean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sv-SE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 en </a:t>
            </a:r>
            <a:r>
              <a:rPr lang="sv-SE" sz="1300" dirty="0" smtClean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styrplatta </a:t>
            </a:r>
            <a:r>
              <a:rPr lang="sv-SE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på en dator. Dra fingret runt för att flytta markören. Tryck i mitten när du </a:t>
            </a:r>
            <a:r>
              <a:rPr lang="sv-SE" sz="1300" dirty="0" smtClean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gör ett val. </a:t>
            </a:r>
            <a:r>
              <a:rPr lang="sv-SE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kan också klicka på pilarna för att flytta </a:t>
            </a:r>
            <a:r>
              <a:rPr lang="sv-SE" sz="1300" dirty="0" smtClean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markören stegvis i olika </a:t>
            </a:r>
            <a:r>
              <a:rPr lang="sv-SE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riktningar</a:t>
            </a:r>
            <a:r>
              <a:rPr lang="en-US" sz="1300" dirty="0">
                <a:solidFill>
                  <a:srgbClr val="363636"/>
                </a:solidFill>
              </a:rPr>
              <a:t>.</a:t>
            </a:r>
          </a:p>
          <a:p>
            <a:endParaRPr lang="en-US" sz="1200" dirty="0">
              <a:solidFill>
                <a:srgbClr val="36363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90737" y="4328264"/>
            <a:ext cx="222166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Enter: </a:t>
            </a:r>
            <a:r>
              <a:rPr lang="sv-SE" sz="1300" dirty="0">
                <a:latin typeface="Calibri" panose="020F0502020204030204" pitchFamily="34" charset="0"/>
                <a:cs typeface="Calibri" panose="020F0502020204030204" pitchFamily="34" charset="0"/>
              </a:rPr>
              <a:t>Utvärderar ett uttryck, utför en </a:t>
            </a:r>
            <a:r>
              <a:rPr lang="sv-SE" sz="1300" dirty="0" smtClean="0">
                <a:latin typeface="Calibri" panose="020F0502020204030204" pitchFamily="34" charset="0"/>
                <a:cs typeface="Calibri" panose="020F0502020204030204" pitchFamily="34" charset="0"/>
              </a:rPr>
              <a:t>instruktion</a:t>
            </a:r>
            <a:r>
              <a:rPr lang="sv-SE" sz="1300" dirty="0">
                <a:latin typeface="Calibri" panose="020F0502020204030204" pitchFamily="34" charset="0"/>
                <a:cs typeface="Calibri" panose="020F0502020204030204" pitchFamily="34" charset="0"/>
              </a:rPr>
              <a:t>, väljer ett meny-alternativ eller stänger en dialogruta</a:t>
            </a:r>
            <a:r>
              <a:rPr lang="sv-SE" sz="1400" dirty="0"/>
              <a:t>.</a:t>
            </a:r>
            <a:endParaRPr lang="en-US" sz="1300" dirty="0">
              <a:solidFill>
                <a:srgbClr val="3636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6233" y="1578865"/>
            <a:ext cx="22361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300" dirty="0" err="1" smtClean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är</a:t>
            </a:r>
            <a:r>
              <a:rPr lang="en-US" sz="1300" dirty="0" smtClean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finns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bl.a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olika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filkommandon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t.ex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Spara</a:t>
            </a:r>
            <a:r>
              <a:rPr lang="en-US" sz="1200" dirty="0">
                <a:solidFill>
                  <a:srgbClr val="363636"/>
                </a:solidFill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16635" y="992425"/>
            <a:ext cx="21957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Ctrl</a:t>
            </a:r>
            <a:r>
              <a:rPr lang="en-US" sz="1300" b="1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doc (</a:t>
            </a:r>
            <a:r>
              <a:rPr lang="en-US" sz="13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+page</a:t>
            </a:r>
            <a:r>
              <a:rPr lang="en-US" sz="1300" b="1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300" dirty="0" err="1" smtClean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ägger</a:t>
            </a:r>
            <a:r>
              <a:rPr lang="en-US" sz="1300" dirty="0" smtClean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till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ny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sida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9155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Startmeny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53344" y="1786963"/>
            <a:ext cx="243345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Nytt</a:t>
            </a:r>
            <a:r>
              <a:rPr lang="en-US" sz="1300" b="1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300" dirty="0" err="1" smtClean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kapa</a:t>
            </a:r>
            <a:r>
              <a:rPr lang="en-US" sz="1300" dirty="0" smtClean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ett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 smtClean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nytt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 smtClean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dokument</a:t>
            </a:r>
            <a:r>
              <a:rPr lang="en-US" sz="1200" dirty="0">
                <a:solidFill>
                  <a:srgbClr val="363636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53344" y="2530559"/>
            <a:ext cx="24334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Bläddra</a:t>
            </a:r>
            <a:r>
              <a:rPr lang="en-US" sz="1300" b="1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1300" dirty="0" err="1" smtClean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å</a:t>
            </a:r>
            <a:r>
              <a:rPr lang="en-US" sz="1300" dirty="0" smtClean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till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mappar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smtClean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 </a:t>
            </a:r>
            <a:r>
              <a:rPr lang="en-US" sz="1300" dirty="0" err="1" smtClean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dina</a:t>
            </a:r>
            <a:r>
              <a:rPr lang="en-US" sz="1300" dirty="0" smtClean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sparade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filer.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3344" y="3337825"/>
            <a:ext cx="24334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Aktuellt</a:t>
            </a:r>
            <a:r>
              <a:rPr lang="en-US" sz="1300" b="1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smtClean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 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tillbaka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till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ditt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öppna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300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dokument</a:t>
            </a:r>
            <a:r>
              <a:rPr lang="en-US" sz="13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xmlns="" id="{773EE12B-31DA-4CB1-9378-E9D3DD882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1726672"/>
            <a:ext cx="49339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97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6819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sv-SE" sz="3200" dirty="0"/>
              <a:t>Starta upp en ny programeditor-sida som en plats att köra de program som skrivs
</a:t>
            </a:r>
            <a:endParaRPr lang="en-US" sz="32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xmlns="" id="{3E813307-D0BD-4F14-8D02-B3432CF9F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49" y="1633726"/>
            <a:ext cx="5528556" cy="416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07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Programeditor-sida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01206" y="5253877"/>
            <a:ext cx="5335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363636"/>
                </a:solidFill>
              </a:rPr>
              <a:t>Kom ihåg att flytta markören NEDÅT i programmet
</a:t>
            </a:r>
            <a:endParaRPr lang="en-US" dirty="0">
              <a:solidFill>
                <a:srgbClr val="363636"/>
              </a:solidFill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E0E9C24D-FD48-48E6-9C6A-04C5A455E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1336243"/>
            <a:ext cx="49339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74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242" y="-146343"/>
            <a:ext cx="8229600" cy="1143000"/>
          </a:xfrm>
        </p:spPr>
        <p:txBody>
          <a:bodyPr/>
          <a:lstStyle/>
          <a:p>
            <a:pPr algn="ctr"/>
            <a:r>
              <a:rPr lang="en-US" dirty="0" err="1"/>
              <a:t>Lagra</a:t>
            </a:r>
            <a:r>
              <a:rPr lang="en-US" dirty="0"/>
              <a:t> </a:t>
            </a:r>
            <a:r>
              <a:rPr lang="en-US" dirty="0" err="1"/>
              <a:t>ditt</a:t>
            </a:r>
            <a:r>
              <a:rPr lang="en-US" dirty="0"/>
              <a:t> program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647127"/>
            <a:ext cx="4908843" cy="16466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1600" dirty="0">
                <a:solidFill>
                  <a:srgbClr val="363636"/>
                </a:solidFill>
              </a:rPr>
              <a:t>Använd menyn </a:t>
            </a:r>
            <a:r>
              <a:rPr lang="sv-SE" sz="1600" i="1" dirty="0" smtClean="0">
                <a:solidFill>
                  <a:srgbClr val="363636"/>
                </a:solidFill>
              </a:rPr>
              <a:t>Kontrollera </a:t>
            </a:r>
            <a:r>
              <a:rPr lang="sv-SE" sz="1600" i="1" dirty="0">
                <a:solidFill>
                  <a:srgbClr val="363636"/>
                </a:solidFill>
              </a:rPr>
              <a:t>syntax &amp; lagra </a:t>
            </a:r>
            <a:r>
              <a:rPr lang="sv-SE" sz="1600" dirty="0">
                <a:solidFill>
                  <a:srgbClr val="363636"/>
                </a:solidFill>
              </a:rPr>
              <a:t>för att lagra programmet. Se till att du får meddelandet "lagring lyckades". 
</a:t>
            </a:r>
            <a:r>
              <a:rPr lang="en-US" sz="1600" dirty="0" err="1">
                <a:solidFill>
                  <a:srgbClr val="FF0000"/>
                </a:solidFill>
              </a:rPr>
              <a:t>Använd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</a:rPr>
              <a:t>Kör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för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att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lagra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och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automatiskt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klistra</a:t>
            </a:r>
            <a:r>
              <a:rPr lang="en-US" sz="1600" dirty="0">
                <a:solidFill>
                  <a:srgbClr val="FF0000"/>
                </a:solidFill>
              </a:rPr>
              <a:t> in </a:t>
            </a:r>
            <a:r>
              <a:rPr lang="en-US" sz="1600" dirty="0" err="1">
                <a:solidFill>
                  <a:srgbClr val="FF0000"/>
                </a:solidFill>
              </a:rPr>
              <a:t>programnamnet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på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en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Räknare-sida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som</a:t>
            </a:r>
            <a:r>
              <a:rPr lang="en-US" sz="1600" dirty="0">
                <a:solidFill>
                  <a:srgbClr val="FF0000"/>
                </a:solidFill>
              </a:rPr>
              <a:t> sedan </a:t>
            </a:r>
            <a:r>
              <a:rPr lang="en-US" sz="1600" dirty="0" err="1">
                <a:solidFill>
                  <a:srgbClr val="FF0000"/>
                </a:solidFill>
              </a:rPr>
              <a:t>är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klar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för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exekvering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517736" y="3061953"/>
            <a:ext cx="572691" cy="629504"/>
          </a:xfrm>
          <a:prstGeom prst="straightConnector1">
            <a:avLst/>
          </a:prstGeom>
          <a:ln w="635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372091" y="1814362"/>
            <a:ext cx="1891526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 till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får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meddelandet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lagring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lyckades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xmlns="" id="{A0E68852-A378-4B21-9087-E9A5E144A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71401"/>
            <a:ext cx="4639696" cy="3426237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xmlns="" id="{D3153C34-CF5C-4891-A702-191B63F4F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104" y="3796048"/>
            <a:ext cx="3086882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28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35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/>
              <a:t>Infoga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R</a:t>
            </a:r>
            <a:r>
              <a:rPr lang="en-US" sz="3200" dirty="0" err="1" smtClean="0"/>
              <a:t>äknare-sida</a:t>
            </a:r>
            <a:r>
              <a:rPr lang="en-US" sz="3200" dirty="0" smtClean="0"/>
              <a:t> </a:t>
            </a:r>
            <a:r>
              <a:rPr lang="en-US" sz="3200" dirty="0" err="1"/>
              <a:t>för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 err="1"/>
              <a:t>att</a:t>
            </a:r>
            <a:r>
              <a:rPr lang="en-US" sz="3200" dirty="0"/>
              <a:t> </a:t>
            </a:r>
            <a:r>
              <a:rPr lang="en-US" sz="3200" dirty="0" err="1"/>
              <a:t>köra</a:t>
            </a:r>
            <a:r>
              <a:rPr lang="en-US" sz="3200" dirty="0"/>
              <a:t> </a:t>
            </a:r>
            <a:r>
              <a:rPr lang="en-US" sz="3200" dirty="0" err="1"/>
              <a:t>ditt</a:t>
            </a:r>
            <a:r>
              <a:rPr lang="en-US" sz="3200" dirty="0"/>
              <a:t> program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823858" y="1674150"/>
            <a:ext cx="2692940" cy="1796854"/>
            <a:chOff x="6096000" y="1670246"/>
            <a:chExt cx="2692940" cy="17968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0" y="1670246"/>
              <a:ext cx="2692940" cy="1676400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6096000" y="2971800"/>
              <a:ext cx="571500" cy="495300"/>
            </a:xfrm>
            <a:prstGeom prst="ellipse">
              <a:avLst/>
            </a:prstGeom>
            <a:noFill/>
            <a:ln w="476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667500" y="2023533"/>
              <a:ext cx="571500" cy="495300"/>
            </a:xfrm>
            <a:prstGeom prst="ellipse">
              <a:avLst/>
            </a:prstGeom>
            <a:noFill/>
            <a:ln w="476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708900" y="2023533"/>
              <a:ext cx="571500" cy="495300"/>
            </a:xfrm>
            <a:prstGeom prst="ellipse">
              <a:avLst/>
            </a:prstGeom>
            <a:noFill/>
            <a:ln w="476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18507" y="3503661"/>
            <a:ext cx="296829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16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kan flytta från sida till sida genom att trycka Ctrl-vänsterpil och </a:t>
            </a:r>
            <a:r>
              <a:rPr lang="sv-SE" sz="1600" dirty="0" smtClean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CTRL-högerpil </a:t>
            </a:r>
            <a:r>
              <a:rPr lang="sv-SE" sz="16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
</a:t>
            </a:r>
            <a:r>
              <a:rPr lang="sv-SE" sz="1600" b="1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eller</a:t>
            </a:r>
            <a:r>
              <a:rPr lang="sv-SE" sz="1600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genom att använda pek-plattan för att flytta pekaren till önskad sida och klicka sedan på mitten av pekplattan eller trycka på ENTER
</a:t>
            </a:r>
            <a:endParaRPr lang="en-US" dirty="0">
              <a:solidFill>
                <a:srgbClr val="363636"/>
              </a:solidFill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xmlns="" id="{5B902364-50CA-43DC-B390-85F637BF3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62" y="1695983"/>
            <a:ext cx="4933950" cy="3714750"/>
          </a:xfrm>
          <a:prstGeom prst="rect">
            <a:avLst/>
          </a:prstGeom>
        </p:spPr>
      </p:pic>
      <p:cxnSp>
        <p:nvCxnSpPr>
          <p:cNvPr id="4" name="Straight Arrow Connector 3"/>
          <p:cNvCxnSpPr>
            <a:cxnSpLocks/>
          </p:cNvCxnSpPr>
          <p:nvPr/>
        </p:nvCxnSpPr>
        <p:spPr>
          <a:xfrm flipH="1" flipV="1">
            <a:off x="2142308" y="2142308"/>
            <a:ext cx="296092" cy="566058"/>
          </a:xfrm>
          <a:prstGeom prst="straightConnector1">
            <a:avLst/>
          </a:prstGeom>
          <a:ln w="635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85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Digital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Stämningsring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introduktion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till STEM och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kodprojekt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2400" b="1" dirty="0">
                <a:latin typeface="Calibri" panose="020F0502020204030204" pitchFamily="34" charset="0"/>
                <a:cs typeface="Calibri" panose="020F0502020204030204" pitchFamily="34" charset="0"/>
              </a:rPr>
              <a:t>för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alla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nivåer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11840" y="1219200"/>
            <a:ext cx="5672582" cy="46841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189124" indent="-189124" algn="l" rtl="0" eaLnBrk="1" fontAlgn="base" hangingPunct="1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441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b="1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kumimoji="0" lang="en-US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ammanfattning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av </a:t>
            </a:r>
            <a:r>
              <a:rPr kumimoji="0" lang="en-US" sz="16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projektet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kumimoji="0" lang="en-US" sz="16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968375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6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 </a:t>
            </a:r>
            <a:r>
              <a:rPr lang="sv-SE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vetenskap och kodning tillsammans (ingen kodnings-erfarenhet krävs) och samtidigt </a:t>
            </a:r>
            <a:r>
              <a:rPr lang="sv-SE" sz="16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skapa </a:t>
            </a:r>
            <a:r>
              <a:rPr lang="sv-SE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stämningsring! Utforska vetenskapen om färgblandning samtidigt som man bestämmer rätt </a:t>
            </a:r>
            <a:r>
              <a:rPr lang="sv-SE" sz="16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tröskelvärden </a:t>
            </a:r>
            <a:r>
              <a:rPr lang="sv-SE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 kroppstemperatur. </a:t>
            </a:r>
            <a:endParaRPr lang="sv-SE" sz="1600" kern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968375">
              <a:buClr>
                <a:schemeClr val="accent1"/>
              </a:buClr>
              <a:buSzPct val="120000"/>
              <a:buNone/>
            </a:pPr>
            <a:endParaRPr lang="sv-SE" sz="1600" kern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68375">
              <a:buClr>
                <a:schemeClr val="accent1"/>
              </a:buClr>
              <a:buSzPct val="120000"/>
            </a:pPr>
            <a:r>
              <a:rPr lang="sv-SE" sz="16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Detta </a:t>
            </a:r>
            <a:r>
              <a:rPr lang="sv-SE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är ett utmärkt första TI-Innovator STEM kodnings-projekt. Projektet omfattar variabler, loopar, villkorssatser, booleska operatorer och andra grundläggande </a:t>
            </a:r>
            <a:r>
              <a:rPr lang="sv-SE" sz="16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programmerings-</a:t>
            </a:r>
            <a:br>
              <a:rPr lang="sv-SE" sz="16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6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begrepp</a:t>
            </a:r>
            <a:r>
              <a:rPr lang="sv-SE" sz="16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defTabSz="968375">
              <a:buClr>
                <a:schemeClr val="accent1"/>
              </a:buClr>
              <a:buSzPct val="120000"/>
              <a:buNone/>
            </a:pPr>
            <a:endParaRPr lang="sv-SE" sz="1600" kern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68375">
              <a:buClr>
                <a:schemeClr val="accent1"/>
              </a:buClr>
              <a:buSzPct val="120000"/>
            </a:pPr>
            <a:r>
              <a:rPr lang="sv-SE" sz="16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Eleverna </a:t>
            </a:r>
            <a:r>
              <a:rPr lang="sv-SE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kommer att slutföra en rad mindre utmaningar allteftersom de bygger de färdigheter som behövs för att slutföra den sista utmaningen!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974" y="1427020"/>
            <a:ext cx="2167430" cy="155784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703829" y="3419926"/>
            <a:ext cx="1830646" cy="1930493"/>
            <a:chOff x="3235708" y="3896342"/>
            <a:chExt cx="2220413" cy="2271204"/>
          </a:xfrm>
        </p:grpSpPr>
        <p:pic>
          <p:nvPicPr>
            <p:cNvPr id="8" name="Picture 7" descr="grove temp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708" y="3896342"/>
              <a:ext cx="2220413" cy="1665310"/>
            </a:xfrm>
            <a:prstGeom prst="rect">
              <a:avLst/>
            </a:prstGeom>
          </p:spPr>
        </p:pic>
        <p:pic>
          <p:nvPicPr>
            <p:cNvPr id="9" name="Picture 8" descr="mood ring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4339" y="4521727"/>
              <a:ext cx="1100517" cy="1645819"/>
            </a:xfrm>
            <a:prstGeom prst="rect">
              <a:avLst/>
            </a:prstGeom>
          </p:spPr>
        </p:pic>
      </p:grpSp>
      <p:pic>
        <p:nvPicPr>
          <p:cNvPr id="10" name="Picture 9" descr="TI-Innovator Hub_TI-Nspire CX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070" y="3499104"/>
            <a:ext cx="1347821" cy="206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34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Köra</a:t>
            </a:r>
            <a:r>
              <a:rPr lang="en-US" dirty="0"/>
              <a:t> </a:t>
            </a:r>
            <a:r>
              <a:rPr lang="en-US" dirty="0" err="1"/>
              <a:t>ditt</a:t>
            </a:r>
            <a:r>
              <a:rPr lang="en-US" dirty="0"/>
              <a:t> program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912" y="4004549"/>
            <a:ext cx="5199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63636"/>
                </a:solidFill>
              </a:rPr>
              <a:t>1</a:t>
            </a:r>
            <a:r>
              <a:rPr lang="en-US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Välj</a:t>
            </a:r>
            <a:r>
              <a:rPr lang="en-US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programnamnet</a:t>
            </a:r>
            <a:r>
              <a:rPr lang="en-US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från</a:t>
            </a:r>
            <a:r>
              <a:rPr lang="en-US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[var]-</a:t>
            </a:r>
            <a:r>
              <a:rPr lang="en-US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menyn</a:t>
            </a:r>
            <a:r>
              <a:rPr lang="en-US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Tryck</a:t>
            </a:r>
            <a:r>
              <a:rPr lang="en-US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[enter] </a:t>
            </a:r>
            <a:r>
              <a:rPr lang="en-US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</a:t>
            </a:r>
            <a:r>
              <a:rPr lang="en-US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</a:t>
            </a:r>
            <a:r>
              <a:rPr lang="en-US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köra</a:t>
            </a:r>
            <a:r>
              <a:rPr lang="en-US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programmet</a:t>
            </a:r>
            <a:r>
              <a:rPr lang="en-US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“</a:t>
            </a:r>
            <a:r>
              <a:rPr lang="en-US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Klar</a:t>
            </a:r>
            <a:r>
              <a:rPr lang="en-US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visar</a:t>
            </a:r>
            <a:r>
              <a:rPr lang="en-US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</a:t>
            </a:r>
            <a:r>
              <a:rPr lang="en-US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programmet</a:t>
            </a:r>
            <a:r>
              <a:rPr lang="en-US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har </a:t>
            </a:r>
            <a:r>
              <a:rPr lang="en-US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körts</a:t>
            </a:r>
            <a:r>
              <a:rPr lang="en-US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06" y="1219200"/>
            <a:ext cx="1790700" cy="111442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ADD7F1D6-E490-4638-BF6A-628166EAE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628" y="1219200"/>
            <a:ext cx="3190875" cy="240239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803BF13A-4F95-4BBB-B8A2-68948D5D4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5925" y="1219200"/>
            <a:ext cx="3190875" cy="2402396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xmlns="" id="{F4265A8A-6A97-4F28-B53E-C9F1D26135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5925" y="3809498"/>
            <a:ext cx="3190875" cy="240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84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294" y="7619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/>
              <a:t>Spara</a:t>
            </a:r>
            <a:r>
              <a:rPr lang="en-US" sz="2800" dirty="0"/>
              <a:t> </a:t>
            </a:r>
            <a:r>
              <a:rPr lang="en-US" sz="2800" dirty="0" smtClean="0"/>
              <a:t>TI-</a:t>
            </a:r>
            <a:r>
              <a:rPr lang="en-US" sz="2800" dirty="0" err="1" smtClean="0"/>
              <a:t>Nspire</a:t>
            </a:r>
            <a:r>
              <a:rPr lang="en-US" sz="2800" dirty="0"/>
              <a:t> </a:t>
            </a:r>
            <a:r>
              <a:rPr lang="en-US" sz="2800" dirty="0" err="1" smtClean="0"/>
              <a:t>dokumentet</a:t>
            </a:r>
            <a:r>
              <a:rPr lang="en-US" sz="2800" dirty="0" smtClean="0"/>
              <a:t> </a:t>
            </a:r>
            <a:r>
              <a:rPr lang="en-US" sz="2800" dirty="0"/>
              <a:t>med </a:t>
            </a:r>
            <a:r>
              <a:rPr lang="en-US" sz="2800" dirty="0" err="1"/>
              <a:t>ditt</a:t>
            </a:r>
            <a:r>
              <a:rPr lang="en-US" sz="2800" dirty="0"/>
              <a:t> program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35740" y="5874162"/>
            <a:ext cx="282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Välj</a:t>
            </a:r>
            <a:r>
              <a:rPr lang="en-US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5: </a:t>
            </a:r>
            <a:r>
              <a:rPr lang="en-US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Spara</a:t>
            </a:r>
            <a:r>
              <a:rPr lang="en-US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</a:t>
            </a:r>
            <a:r>
              <a:rPr lang="en-US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94" y="1355477"/>
            <a:ext cx="2266127" cy="10801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116" y="2571942"/>
            <a:ext cx="305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Tryck</a:t>
            </a:r>
            <a:r>
              <a:rPr lang="en-US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på</a:t>
            </a:r>
            <a:r>
              <a:rPr lang="en-US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[doc]-</a:t>
            </a:r>
            <a:r>
              <a:rPr lang="en-US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tangenten</a:t>
            </a:r>
            <a:endParaRPr lang="en-US" dirty="0">
              <a:solidFill>
                <a:srgbClr val="36363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5739" y="3226434"/>
            <a:ext cx="282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Välj</a:t>
            </a:r>
            <a:r>
              <a:rPr lang="en-US" dirty="0">
                <a:solidFill>
                  <a:srgbClr val="3636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1:Arkiv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74E4A29C-7382-4F2A-AA4F-1E39D1787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992" y="1027611"/>
            <a:ext cx="2920488" cy="2198823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xmlns="" id="{0A560E41-3414-4172-BF31-61786F3F2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992" y="3631568"/>
            <a:ext cx="2920487" cy="219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01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18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/>
              <a:t>Spara</a:t>
            </a:r>
            <a:r>
              <a:rPr lang="en-US" sz="2800" dirty="0"/>
              <a:t> </a:t>
            </a:r>
            <a:r>
              <a:rPr lang="en-US" sz="2800" dirty="0" smtClean="0"/>
              <a:t>TI-</a:t>
            </a:r>
            <a:r>
              <a:rPr lang="en-US" sz="2800" dirty="0" err="1" smtClean="0"/>
              <a:t>Nspire</a:t>
            </a:r>
            <a:r>
              <a:rPr lang="en-US" sz="2800" dirty="0" smtClean="0"/>
              <a:t> </a:t>
            </a:r>
            <a:r>
              <a:rPr lang="en-US" sz="2800" dirty="0" err="1" smtClean="0"/>
              <a:t>dokumentet</a:t>
            </a:r>
            <a:r>
              <a:rPr lang="en-US" sz="2800" dirty="0" smtClean="0"/>
              <a:t> </a:t>
            </a:r>
            <a:r>
              <a:rPr lang="en-US" sz="2800" dirty="0"/>
              <a:t>med </a:t>
            </a:r>
            <a:r>
              <a:rPr lang="en-US" sz="2800" dirty="0" err="1"/>
              <a:t>ditt</a:t>
            </a:r>
            <a:r>
              <a:rPr lang="en-US" sz="2800" dirty="0"/>
              <a:t> program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3675" y="3267198"/>
            <a:ext cx="5891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63636"/>
                </a:solidFill>
              </a:rPr>
              <a:t>1. </a:t>
            </a:r>
            <a:r>
              <a:rPr lang="sv-SE" sz="1600" dirty="0">
                <a:solidFill>
                  <a:srgbClr val="363636"/>
                </a:solidFill>
              </a:rPr>
              <a:t>Välj en mapp med styrplattan och klicka</a:t>
            </a:r>
            <a:endParaRPr lang="en-US" sz="1600" dirty="0">
              <a:solidFill>
                <a:srgbClr val="36363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200" y="5810010"/>
            <a:ext cx="5642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363636"/>
                </a:solidFill>
              </a:rPr>
              <a:t>2. Skriv in ditt filnamn och tryck på [ENTER] för att spara.
</a:t>
            </a:r>
            <a:endParaRPr lang="en-US" dirty="0">
              <a:solidFill>
                <a:srgbClr val="36363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1508" y="4069351"/>
            <a:ext cx="265539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Ctrl-S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är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ett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snabbval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för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att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spara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fil med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dess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nuvarande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namn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xmlns="" id="{5D0B60D3-C81F-4E76-B215-0B6CDC4D6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84" y="1074548"/>
            <a:ext cx="2719934" cy="2187943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xmlns="" id="{BA8E7580-BA5F-4A7D-B344-2AEC7D892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112" y="1075095"/>
            <a:ext cx="2898749" cy="2182455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xmlns="" id="{087F013D-49C5-4853-86ED-B3CC5B040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241" y="3647217"/>
            <a:ext cx="2807992" cy="211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32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419735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AVSLUTNING PÅ </a:t>
            </a:r>
            <a:r>
              <a:rPr lang="en-US" sz="2800" dirty="0" err="1">
                <a:solidFill>
                  <a:srgbClr val="0000FF"/>
                </a:solidFill>
              </a:rPr>
              <a:t>ProjeKTET</a:t>
            </a:r>
            <a:r>
              <a:rPr lang="en-US" sz="2800" dirty="0">
                <a:solidFill>
                  <a:srgbClr val="0000FF"/>
                </a:solidFill>
              </a:rPr>
              <a:t/>
            </a:r>
            <a:br>
              <a:rPr lang="en-US" sz="2800" dirty="0">
                <a:solidFill>
                  <a:srgbClr val="0000FF"/>
                </a:solidFill>
              </a:rPr>
            </a:br>
            <a:r>
              <a:rPr lang="en-US" sz="2800" dirty="0">
                <a:solidFill>
                  <a:srgbClr val="0000FF"/>
                </a:solidFill>
              </a:rPr>
              <a:t> EXEMPEL PÅ KOD: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8621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43" y="76200"/>
            <a:ext cx="9073757" cy="114300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Bakgrund</a:t>
            </a:r>
            <a:r>
              <a:rPr lang="en-US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Programexempel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Grundläggande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245808" y="984577"/>
            <a:ext cx="4873232" cy="54476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72000" rIns="72000">
            <a:spAutoFit/>
          </a:bodyPr>
          <a:lstStyle/>
          <a:p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Send "CONNECT TEMPERATURE 1 TO  IN 1”</a:t>
            </a:r>
          </a:p>
          <a:p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©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Anslut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Temperaturgivaren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#1 till Input port #1</a:t>
            </a:r>
          </a:p>
          <a:p>
            <a:endParaRPr lang="sv-SE" sz="1200" dirty="0">
              <a:latin typeface="TI-Nspire Sans" panose="020B0604020202020204" pitchFamily="34" charset="-120"/>
              <a:ea typeface="TI-Nspire Sans" panose="020B0604020202020204" pitchFamily="34" charset="-120"/>
              <a:cs typeface="TI-Nspire Regular"/>
            </a:endParaRPr>
          </a:p>
          <a:p>
            <a:r>
              <a:rPr lang="en-US" sz="1200" dirty="0">
                <a:solidFill>
                  <a:srgbClr val="0000FF"/>
                </a:solidFill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For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</a:t>
            </a:r>
            <a:r>
              <a:rPr lang="en-US" sz="1200" dirty="0">
                <a:solidFill>
                  <a:schemeClr val="accent2"/>
                </a:solidFill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c,1,30</a:t>
            </a:r>
          </a:p>
          <a:p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© For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loopen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upprepas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30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gånger</a:t>
            </a:r>
            <a:endParaRPr lang="en-US" sz="1200" dirty="0">
              <a:latin typeface="TI-Nspire Sans" panose="020B0604020202020204" pitchFamily="34" charset="-120"/>
              <a:ea typeface="TI-Nspire Sans" panose="020B0604020202020204" pitchFamily="34" charset="-120"/>
              <a:cs typeface="TI-Nspire Regular"/>
            </a:endParaRPr>
          </a:p>
          <a:p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Send "READ TEMPERATURE 1”</a:t>
            </a:r>
          </a:p>
          <a:p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©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Läser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värdet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för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Temperaturgivare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#1</a:t>
            </a:r>
          </a:p>
          <a:p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Get d</a:t>
            </a:r>
          </a:p>
          <a:p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Disp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d</a:t>
            </a:r>
          </a:p>
          <a:p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Wait 1</a:t>
            </a:r>
          </a:p>
          <a:p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© </a:t>
            </a:r>
            <a:r>
              <a:rPr lang="sv-SE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Går till variabeln d visar sedan värdet för d, väntar sedan 1 sekund</a:t>
            </a:r>
            <a:endParaRPr lang="en-US" sz="1200" dirty="0">
              <a:latin typeface="TI-Nspire Sans" panose="020B0604020202020204" pitchFamily="34" charset="-120"/>
              <a:ea typeface="TI-Nspire Sans" panose="020B0604020202020204" pitchFamily="34" charset="-120"/>
              <a:cs typeface="TI-Nspire Regular"/>
            </a:endParaRPr>
          </a:p>
          <a:p>
            <a:r>
              <a:rPr lang="en-US" sz="1200" dirty="0">
                <a:solidFill>
                  <a:srgbClr val="FF0000"/>
                </a:solidFill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If 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d&lt;26 Then</a:t>
            </a:r>
          </a:p>
          <a:p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©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Jämför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värden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hos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variabeln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d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för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att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bestämma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och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visa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stämning</a:t>
            </a:r>
            <a:endParaRPr lang="en-US" sz="1200" dirty="0">
              <a:latin typeface="TI-Nspire Sans" panose="020B0604020202020204" pitchFamily="34" charset="-120"/>
              <a:ea typeface="TI-Nspire Sans" panose="020B0604020202020204" pitchFamily="34" charset="-120"/>
              <a:cs typeface="TI-Nspire Regular"/>
            </a:endParaRPr>
          </a:p>
          <a:p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 Send "SET COLOR 255 0 0”</a:t>
            </a:r>
          </a:p>
          <a:p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Disp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"Min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stämning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är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Röd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”</a:t>
            </a:r>
          </a:p>
          <a:p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EndIf</a:t>
            </a:r>
            <a:endParaRPr lang="en-US" sz="1200" dirty="0">
              <a:solidFill>
                <a:srgbClr val="FF0000"/>
              </a:solidFill>
              <a:latin typeface="TI-Nspire Sans" panose="020B0604020202020204" pitchFamily="34" charset="-120"/>
              <a:ea typeface="TI-Nspire Sans" panose="020B0604020202020204" pitchFamily="34" charset="-120"/>
              <a:cs typeface="TI-Nspire Regular"/>
            </a:endParaRPr>
          </a:p>
          <a:p>
            <a:r>
              <a:rPr lang="en-US" sz="1200" dirty="0">
                <a:solidFill>
                  <a:srgbClr val="008000"/>
                </a:solidFill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If 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d≥26 and d&lt;27 Then</a:t>
            </a:r>
          </a:p>
          <a:p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 Send "SET COLOR 0 255 0”</a:t>
            </a:r>
          </a:p>
          <a:p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Disp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"Min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stämning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är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Grön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”</a:t>
            </a:r>
          </a:p>
          <a:p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</a:t>
            </a:r>
            <a:r>
              <a:rPr lang="en-US" sz="1200" dirty="0" err="1">
                <a:solidFill>
                  <a:srgbClr val="008000"/>
                </a:solidFill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EndIf</a:t>
            </a:r>
            <a:endParaRPr lang="en-US" sz="1200" dirty="0">
              <a:solidFill>
                <a:srgbClr val="008000"/>
              </a:solidFill>
              <a:latin typeface="TI-Nspire Sans" panose="020B0604020202020204" pitchFamily="34" charset="-120"/>
              <a:ea typeface="TI-Nspire Sans" panose="020B0604020202020204" pitchFamily="34" charset="-120"/>
              <a:cs typeface="TI-Nspire Regular"/>
            </a:endParaRPr>
          </a:p>
          <a:p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If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d&gt;27 Then</a:t>
            </a:r>
          </a:p>
          <a:p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 Send "SET COLOR 0 0 255”</a:t>
            </a:r>
          </a:p>
          <a:p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Disp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“Min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stämning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är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Blå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”</a:t>
            </a:r>
          </a:p>
          <a:p>
            <a:r>
              <a:rPr lang="en-US" sz="1200" dirty="0">
                <a:solidFill>
                  <a:srgbClr val="FF0000"/>
                </a:solidFill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EndIf</a:t>
            </a:r>
            <a:endParaRPr lang="en-US" sz="1200" dirty="0">
              <a:solidFill>
                <a:srgbClr val="FF0000"/>
              </a:solidFill>
              <a:latin typeface="TI-Nspire Sans" panose="020B0604020202020204" pitchFamily="34" charset="-120"/>
              <a:ea typeface="TI-Nspire Sans" panose="020B0604020202020204" pitchFamily="34" charset="-120"/>
              <a:cs typeface="TI-Nspire Regular"/>
            </a:endParaRPr>
          </a:p>
          <a:p>
            <a:r>
              <a:rPr lang="en-US" sz="1200" b="1" dirty="0" err="1">
                <a:solidFill>
                  <a:srgbClr val="0000FF"/>
                </a:solidFill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EndFor</a:t>
            </a:r>
            <a:endParaRPr lang="en-US" sz="1200" b="1" dirty="0">
              <a:solidFill>
                <a:srgbClr val="0000FF"/>
              </a:solidFill>
              <a:latin typeface="TI-Nspire Sans" panose="020B0604020202020204" pitchFamily="34" charset="-120"/>
              <a:ea typeface="TI-Nspire Sans" panose="020B0604020202020204" pitchFamily="34" charset="-120"/>
              <a:cs typeface="TI-Nspire Regular"/>
            </a:endParaRPr>
          </a:p>
          <a:p>
            <a:endParaRPr lang="en-US" sz="1200" dirty="0">
              <a:latin typeface="TI-Nspire Sans" panose="020B0604020202020204" pitchFamily="34" charset="-120"/>
              <a:ea typeface="TI-Nspire Sans" panose="020B0604020202020204" pitchFamily="34" charset="-120"/>
              <a:cs typeface="TI-Nspire Regular"/>
            </a:endParaRPr>
          </a:p>
          <a:p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Send "SET COLOR 0 0 0”</a:t>
            </a:r>
          </a:p>
          <a:p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©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Stänger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av COLOR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2987" y="2533883"/>
            <a:ext cx="3444786" cy="182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>
              <a:spcAft>
                <a:spcPts val="300"/>
              </a:spcAft>
            </a:pP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Ytterligare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utmaningar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500"/>
              </a:spcAft>
              <a:buFont typeface="Arial"/>
              <a:buChar char="•"/>
            </a:pP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Lägg till fler än tre stämningar.
Ersätt For-loopen med en </a:t>
            </a:r>
            <a:r>
              <a:rPr lang="sv-S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While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-loop som gör att användaren kan stoppa samplingsprocessen.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2987" y="1342171"/>
            <a:ext cx="3444786" cy="7628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14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</a:t>
            </a:r>
            <a:r>
              <a:rPr lang="en-US" sz="1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Experimentera med </a:t>
            </a:r>
            <a:r>
              <a:rPr lang="sv-S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temperatur-värden 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för att bestämma relevanta </a:t>
            </a:r>
            <a:r>
              <a:rPr lang="sv-S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temperatur-intervall 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för varje person. 
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546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43" y="254000"/>
            <a:ext cx="9073757" cy="1143000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Bakgrund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Programexempel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Avancerat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5505589" y="332678"/>
            <a:ext cx="3421631" cy="5816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Send "CONNECT TEMPERATURE 1 TO  IN 1”</a:t>
            </a:r>
          </a:p>
          <a:p>
            <a:r>
              <a:rPr lang="en-US" sz="1200" dirty="0">
                <a:solidFill>
                  <a:schemeClr val="tx2"/>
                </a:solidFill>
                <a:latin typeface="TI-Nspire Sans" panose="020B0604020202020204" pitchFamily="34" charset="-120"/>
                <a:ea typeface="TI-Nspire Sans" panose="020B0604020202020204" pitchFamily="34" charset="-120"/>
              </a:rPr>
              <a:t>time:= { }</a:t>
            </a:r>
          </a:p>
          <a:p>
            <a:r>
              <a:rPr lang="en-US" sz="1200" dirty="0">
                <a:solidFill>
                  <a:schemeClr val="tx2"/>
                </a:solidFill>
                <a:latin typeface="TI-Nspire Sans" panose="020B0604020202020204" pitchFamily="34" charset="-120"/>
                <a:ea typeface="TI-Nspire Sans" panose="020B0604020202020204" pitchFamily="34" charset="-120"/>
              </a:rPr>
              <a:t>temp:={ }</a:t>
            </a:r>
          </a:p>
          <a:p>
            <a:r>
              <a:rPr lang="en-US" sz="1200" dirty="0">
                <a:solidFill>
                  <a:schemeClr val="tx2"/>
                </a:solidFill>
                <a:latin typeface="TI-Nspire Sans" panose="020B0604020202020204" pitchFamily="34" charset="-120"/>
                <a:ea typeface="TI-Nspire Sans" panose="020B0604020202020204" pitchFamily="34" charset="-120"/>
              </a:rPr>
              <a:t>n = 0</a:t>
            </a:r>
          </a:p>
          <a:p>
            <a:endParaRPr lang="en-US" sz="1200" dirty="0">
              <a:solidFill>
                <a:schemeClr val="tx2"/>
              </a:solidFill>
              <a:latin typeface="TI-Nspire Sans" panose="020B0604020202020204" pitchFamily="34" charset="-120"/>
              <a:ea typeface="TI-Nspire Sans" panose="020B0604020202020204" pitchFamily="34" charset="-120"/>
            </a:endParaRPr>
          </a:p>
          <a:p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Local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key:key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:=“ "</a:t>
            </a:r>
          </a:p>
          <a:p>
            <a:r>
              <a:rPr lang="en-US" sz="1200" dirty="0">
                <a:solidFill>
                  <a:srgbClr val="4D1BCB"/>
                </a:solidFill>
                <a:latin typeface="TI-Nspire Sans" panose="020B0604020202020204" pitchFamily="34" charset="-120"/>
                <a:ea typeface="TI-Nspire Sans" panose="020B0604020202020204" pitchFamily="34" charset="-120"/>
              </a:rPr>
              <a:t>While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</a:rPr>
              <a:t>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</a:rPr>
              <a:t>key≠"esc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</a:rPr>
              <a:t>“</a:t>
            </a:r>
          </a:p>
          <a:p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</a:rPr>
              <a:t>key:=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</a:rPr>
              <a:t>getKey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</a:rPr>
              <a:t>():</a:t>
            </a:r>
          </a:p>
          <a:p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© loop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upprepas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tills esc-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tangenten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trycks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ned</a:t>
            </a:r>
            <a:endParaRPr lang="en-US" sz="1200" dirty="0">
              <a:latin typeface="TI-Nspire Sans" panose="020B0604020202020204" pitchFamily="34" charset="-120"/>
              <a:ea typeface="TI-Nspire Sans" panose="020B0604020202020204" pitchFamily="34" charset="-120"/>
              <a:cs typeface="TI-Nspire Regular"/>
            </a:endParaRPr>
          </a:p>
          <a:p>
            <a:endParaRPr lang="en-US" sz="1200" dirty="0">
              <a:latin typeface="TI-Nspire Sans" panose="020B0604020202020204" pitchFamily="34" charset="-120"/>
              <a:ea typeface="TI-Nspire Sans" panose="020B0604020202020204" pitchFamily="34" charset="-120"/>
              <a:cs typeface="TI-Nspire Regular"/>
            </a:endParaRPr>
          </a:p>
          <a:p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Send "READ TEMPERATURE 1”</a:t>
            </a:r>
          </a:p>
          <a:p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Get d</a:t>
            </a:r>
          </a:p>
          <a:p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Disp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d</a:t>
            </a:r>
          </a:p>
          <a:p>
            <a:r>
              <a:rPr lang="en-US" sz="1200" dirty="0">
                <a:solidFill>
                  <a:schemeClr val="tx2"/>
                </a:solidFill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time[n]:=n  </a:t>
            </a:r>
          </a:p>
          <a:p>
            <a:r>
              <a:rPr lang="en-US" sz="1200" dirty="0">
                <a:solidFill>
                  <a:schemeClr val="tx2"/>
                </a:solidFill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temp[n]:=d</a:t>
            </a:r>
          </a:p>
          <a:p>
            <a:r>
              <a:rPr lang="en-US" sz="1200" dirty="0">
                <a:solidFill>
                  <a:schemeClr val="tx2"/>
                </a:solidFill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n := n + 1</a:t>
            </a:r>
            <a:endParaRPr lang="en-US" sz="1200" dirty="0">
              <a:latin typeface="TI-Nspire Sans" panose="020B0604020202020204" pitchFamily="34" charset="-120"/>
              <a:ea typeface="TI-Nspire Sans" panose="020B0604020202020204" pitchFamily="34" charset="-120"/>
              <a:cs typeface="TI-Nspire Regular"/>
            </a:endParaRPr>
          </a:p>
          <a:p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Wait 1</a:t>
            </a:r>
          </a:p>
          <a:p>
            <a:r>
              <a:rPr lang="en-US" sz="1200" dirty="0">
                <a:solidFill>
                  <a:srgbClr val="FF0000"/>
                </a:solidFill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If 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d&lt;26 Then</a:t>
            </a:r>
          </a:p>
          <a:p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Send "SET COLOR 255 0 0”</a:t>
            </a:r>
          </a:p>
          <a:p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Disp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"Min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stämning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är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röd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”</a:t>
            </a:r>
          </a:p>
          <a:p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EndIf</a:t>
            </a:r>
            <a:endParaRPr lang="en-US" sz="1200" dirty="0">
              <a:solidFill>
                <a:srgbClr val="FF0000"/>
              </a:solidFill>
              <a:latin typeface="TI-Nspire Sans" panose="020B0604020202020204" pitchFamily="34" charset="-120"/>
              <a:ea typeface="TI-Nspire Sans" panose="020B0604020202020204" pitchFamily="34" charset="-120"/>
              <a:cs typeface="TI-Nspire Regular"/>
            </a:endParaRPr>
          </a:p>
          <a:p>
            <a:r>
              <a:rPr lang="en-US" sz="1200" dirty="0">
                <a:solidFill>
                  <a:srgbClr val="008000"/>
                </a:solidFill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If 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d≥26 and d&lt;27 Then</a:t>
            </a:r>
          </a:p>
          <a:p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 Send "SET COLOR 0 255 0”</a:t>
            </a:r>
          </a:p>
          <a:p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Disp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"Min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stämning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är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Grön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”</a:t>
            </a:r>
          </a:p>
          <a:p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</a:t>
            </a:r>
            <a:r>
              <a:rPr lang="en-US" sz="1200" dirty="0" err="1">
                <a:solidFill>
                  <a:srgbClr val="008000"/>
                </a:solidFill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EndIf</a:t>
            </a:r>
            <a:endParaRPr lang="en-US" sz="1200" dirty="0">
              <a:solidFill>
                <a:srgbClr val="008000"/>
              </a:solidFill>
              <a:latin typeface="TI-Nspire Sans" panose="020B0604020202020204" pitchFamily="34" charset="-120"/>
              <a:ea typeface="TI-Nspire Sans" panose="020B0604020202020204" pitchFamily="34" charset="-120"/>
              <a:cs typeface="TI-Nspire Regular"/>
            </a:endParaRPr>
          </a:p>
          <a:p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If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d&gt;27 Then</a:t>
            </a:r>
          </a:p>
          <a:p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 Send "SET COLOR 0 0 255”</a:t>
            </a:r>
          </a:p>
          <a:p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Disp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"Min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stämning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är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</a:t>
            </a:r>
            <a:r>
              <a:rPr lang="en-US" sz="12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Blå</a:t>
            </a:r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”</a:t>
            </a:r>
          </a:p>
          <a:p>
            <a:r>
              <a:rPr lang="en-US" sz="1200" dirty="0">
                <a:solidFill>
                  <a:srgbClr val="FF0000"/>
                </a:solidFill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EndIf</a:t>
            </a:r>
            <a:endParaRPr lang="en-US" sz="1200" b="1" dirty="0">
              <a:solidFill>
                <a:srgbClr val="4D1BCB"/>
              </a:solidFill>
              <a:latin typeface="TI-Nspire Sans" panose="020B0604020202020204" pitchFamily="34" charset="-120"/>
              <a:ea typeface="TI-Nspire Sans" panose="020B0604020202020204" pitchFamily="34" charset="-120"/>
            </a:endParaRPr>
          </a:p>
          <a:p>
            <a:r>
              <a:rPr lang="en-US" sz="1200" b="1" dirty="0" err="1">
                <a:solidFill>
                  <a:srgbClr val="4D1BCB"/>
                </a:solidFill>
                <a:latin typeface="TI-Nspire Sans" panose="020B0604020202020204" pitchFamily="34" charset="-120"/>
                <a:ea typeface="TI-Nspire Sans" panose="020B0604020202020204" pitchFamily="34" charset="-120"/>
              </a:rPr>
              <a:t>EndWhile</a:t>
            </a:r>
            <a:endParaRPr lang="en-US" sz="1200" dirty="0">
              <a:latin typeface="TI-Nspire Sans" panose="020B0604020202020204" pitchFamily="34" charset="-120"/>
              <a:ea typeface="TI-Nspire Sans" panose="020B0604020202020204" pitchFamily="34" charset="-120"/>
              <a:cs typeface="TI-Nspire Regular"/>
            </a:endParaRPr>
          </a:p>
          <a:p>
            <a:r>
              <a:rPr lang="en-US" sz="12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Send "SET COLOR 0 0 0”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2101" y="3174979"/>
            <a:ext cx="4784648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>
              <a:spcAft>
                <a:spcPts val="300"/>
              </a:spcAft>
            </a:pP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Tilllagd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kod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indent="-180975">
              <a:spcAft>
                <a:spcPts val="600"/>
              </a:spcAft>
              <a:buFont typeface="Arial"/>
              <a:buChar char="•"/>
            </a:pP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Lagrar temperaturvärdena och tid till listvariabler. Dessa data kan visas med en plottning där tid plottas mot temperatur på en annan sida efter att loopen är klar</a:t>
            </a:r>
            <a:r>
              <a:rPr lang="sv-S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sv-SE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
For-loopen </a:t>
            </a:r>
            <a:r>
              <a:rPr lang="sv-SE" sz="1400" dirty="0">
                <a:latin typeface="Calibri" panose="020F0502020204030204" pitchFamily="34" charset="0"/>
                <a:cs typeface="Calibri" panose="020F0502020204030204" pitchFamily="34" charset="0"/>
              </a:rPr>
              <a:t>ersattes med en While-loop som gör att användaren kan stoppa samplingsprocessen.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854738" y="918686"/>
            <a:ext cx="1586257" cy="60146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3854738" y="1725792"/>
            <a:ext cx="1586257" cy="359040"/>
          </a:xfrm>
          <a:prstGeom prst="straightConnector1">
            <a:avLst/>
          </a:prstGeom>
          <a:ln>
            <a:solidFill>
              <a:srgbClr val="4D1BC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906317" y="3031264"/>
            <a:ext cx="1534678" cy="2800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71060" y="1366258"/>
            <a:ext cx="1590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Initiera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Arrays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68199" y="2896457"/>
            <a:ext cx="1113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Lagra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Data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1190" y="1879322"/>
            <a:ext cx="2183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D1BC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While-loop </a:t>
            </a:r>
            <a:r>
              <a:rPr lang="en-US" sz="1400" b="1" dirty="0" err="1" smtClean="0">
                <a:solidFill>
                  <a:srgbClr val="4D1BC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kontrollerad</a:t>
            </a:r>
            <a:r>
              <a:rPr lang="en-US" sz="1400" b="1" dirty="0" smtClean="0">
                <a:solidFill>
                  <a:srgbClr val="4D1BC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rgbClr val="4D1BC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 </a:t>
            </a:r>
            <a:r>
              <a:rPr lang="en-US" sz="1400" b="1" dirty="0" err="1">
                <a:solidFill>
                  <a:srgbClr val="4D1BC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nedtryckta</a:t>
            </a:r>
            <a:r>
              <a:rPr lang="en-US" sz="1400" b="1" dirty="0">
                <a:solidFill>
                  <a:srgbClr val="4D1BC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4D1BC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tangenter</a:t>
            </a:r>
            <a:endParaRPr lang="en-US" dirty="0">
              <a:solidFill>
                <a:srgbClr val="4D1BC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691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Utmaningar</a:t>
            </a: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Digital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tämningsring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750" y="1293891"/>
            <a:ext cx="8229600" cy="40591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Utmaning 1: </a:t>
            </a:r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Använda SET COLOR för att utforska med hjälp av lysdioden Color. Försök att hitta RGB-värdena för alla färger i stämningsdiagrammet.  </a:t>
            </a:r>
            <a:r>
              <a:rPr lang="sv-S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v-SE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
</a:t>
            </a:r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Utmaning</a:t>
            </a:r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2: </a:t>
            </a:r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Använda kommandot DispAt för att visa ditt namn på flera platser på skärmen. </a:t>
            </a:r>
            <a:r>
              <a:rPr lang="sv-S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v-SE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
</a:t>
            </a:r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Utmaning 3</a:t>
            </a:r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: Använda en for.. EndFor-slinga för att visa siffrorna 1 till 10.
</a:t>
            </a:r>
            <a:endParaRPr lang="sv-SE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Utmaning</a:t>
            </a:r>
            <a:r>
              <a:rPr lang="sv-S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4: </a:t>
            </a:r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Anslut en temperaturgivare till hubben TI-Innovator och visa temperaturen på </a:t>
            </a:r>
            <a:r>
              <a:rPr lang="sv-S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grafräknaren</a:t>
            </a:r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.
</a:t>
            </a:r>
            <a:endParaRPr lang="sv-SE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Utmaning </a:t>
            </a:r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5: </a:t>
            </a:r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Använda en loop för att läsa och visa temperatur.
</a:t>
            </a:r>
            <a:endParaRPr lang="sv-SE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Utmaning</a:t>
            </a:r>
            <a:r>
              <a:rPr lang="sv-S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5-tillägg</a:t>
            </a:r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valfritt</a:t>
            </a:r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): Använda en loop för att läsa, visa och logga in i arrayList för tid och temperatur. Plotta resultatet. 
</a:t>
            </a:r>
            <a:endParaRPr lang="sv-SE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Utmaning </a:t>
            </a:r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6: </a:t>
            </a:r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Använda en While.. </a:t>
            </a:r>
            <a:r>
              <a:rPr lang="sv-S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EndWhile</a:t>
            </a:r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-loop tillsammans med </a:t>
            </a:r>
            <a:r>
              <a:rPr lang="sv-S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getKey</a:t>
            </a:r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 () kommando för att övervaka temperaturen och fatta ett beslut att visa ett meddelande, ”varmt" eller "kallt".  Sedan ändra ditt program så att det inkluderar en 3: e nivå mellan varmt och kallt, ”Skönt".
</a:t>
            </a:r>
            <a:endParaRPr lang="sv-SE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Avslutande</a:t>
            </a:r>
            <a:r>
              <a:rPr lang="sv-S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600" b="1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sv-SE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tmaning</a:t>
            </a:r>
            <a:r>
              <a:rPr lang="sv-SE" sz="1600" dirty="0">
                <a:latin typeface="Calibri" panose="020F0502020204030204" pitchFamily="34" charset="0"/>
                <a:cs typeface="Calibri" panose="020F0502020204030204" pitchFamily="34" charset="0"/>
              </a:rPr>
              <a:t>: Bygg en stämningsring för att upprepade gånger läsa temperaturgivaren, bestämma stämningen hos personen, visa temperaturvärde och visa stämningen. 
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13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52500"/>
          </a:xfrm>
        </p:spPr>
        <p:txBody>
          <a:bodyPr/>
          <a:lstStyle/>
          <a:p>
            <a:pPr algn="ctr"/>
            <a:r>
              <a:rPr lang="en-US" dirty="0"/>
              <a:t>TI-</a:t>
            </a:r>
            <a:r>
              <a:rPr lang="en-US" dirty="0" err="1"/>
              <a:t>Nspire</a:t>
            </a:r>
            <a:r>
              <a:rPr lang="en-US" dirty="0"/>
              <a:t> CX-</a:t>
            </a:r>
            <a:r>
              <a:rPr lang="en-US" dirty="0" err="1"/>
              <a:t>Resurser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285"/>
            <a:ext cx="8085221" cy="536027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Steg-för-steg YouTube-videor utformade för lärare och med </a:t>
            </a:r>
            <a:r>
              <a:rPr lang="sv-S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detaljerad 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demonstration av varje utmaning. Videorna är avsedda att vägleda nybörjare i </a:t>
            </a:r>
            <a:r>
              <a:rPr lang="sv-S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programmering, 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samt även hur man programmerar </a:t>
            </a:r>
            <a:r>
              <a:rPr lang="sv-S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med 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TI-84 Plus </a:t>
            </a:r>
            <a:r>
              <a:rPr lang="sv-S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CE-T,  och med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TI-Innovator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Hub </a:t>
            </a:r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tal</a:t>
            </a:r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på</a:t>
            </a:r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engelska</a:t>
            </a:r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sv-S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www.youtube.com/playlist?list=PL17Fe0ZmhCR_j09b202PUI0wfaRYSLQka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88900" algn="l"/>
              </a:tabLst>
            </a:pPr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Lärarsidor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för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introduktion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till “</a:t>
            </a:r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Koda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med TI”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(TI-</a:t>
            </a:r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Nspire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CX).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Med </a:t>
            </a:r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nedladdning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kan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del </a:t>
            </a:r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av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alla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övningar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för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TI-Nspire CX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pdf-format:</a:t>
            </a:r>
            <a:b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</a:t>
            </a:r>
            <a:r>
              <a:rPr lang="en-US" sz="1200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://education.ti.com/sv/activities/ti-codes/nspire/teacher-lounge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TI-Innovator </a:t>
            </a:r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teknologi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eGuide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00050" lvl="1" indent="0">
              <a:spcBef>
                <a:spcPts val="500"/>
              </a:spcBef>
              <a:spcAft>
                <a:spcPts val="400"/>
              </a:spcAft>
              <a:buNone/>
            </a:pP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</a:t>
            </a:r>
            <a:r>
              <a:rPr lang="sv-SE" sz="12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education.ti.com/html/webhelp/EG_Innovator/SV/index.html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5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TI-Innovator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Hub </a:t>
            </a:r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kommandon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https://education.ti.com/html/webhelp/EG_Innovator/SV/content/eg_innovsys/m_hub-comm/m_ref-hubcom.HTML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TI-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Nspire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CX </a:t>
            </a:r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programeditor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uide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lvl="1" indent="0">
              <a:spcBef>
                <a:spcPts val="500"/>
              </a:spcBef>
              <a:spcAft>
                <a:spcPts val="600"/>
              </a:spcAft>
              <a:buNone/>
            </a:pP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https://education.ti.com/html/webhelp/EG_TINspireCode/SV/index.html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sv-S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YouTube-video 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v-S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informellt, TI-producerat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sv-S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som ger 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dig grunderna i att skriva och köra TI-Nspire program som styr </a:t>
            </a:r>
            <a:r>
              <a:rPr lang="sv-S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sv-SE" sz="1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TI-Innovator </a:t>
            </a:r>
            <a:r>
              <a:rPr lang="sv-SE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(engelskt tal)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lvl="1" indent="0">
              <a:spcBef>
                <a:spcPts val="500"/>
              </a:spcBef>
              <a:spcAft>
                <a:spcPts val="400"/>
              </a:spcAft>
              <a:buNone/>
            </a:pP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https://www.youtube.com/watch?v=2jjncu8Aba0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8790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4563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Snabbreferensguide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kodning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0602" y="3204588"/>
            <a:ext cx="6732210" cy="2094895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TI-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Nspire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CX </a:t>
            </a:r>
          </a:p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4.5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eller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senare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259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573" y="313169"/>
            <a:ext cx="8229600" cy="1028530"/>
          </a:xfrm>
        </p:spPr>
        <p:txBody>
          <a:bodyPr>
            <a:noAutofit/>
          </a:bodyPr>
          <a:lstStyle/>
          <a:p>
            <a:pPr algn="ctr"/>
            <a:r>
              <a:rPr lang="sv-SE" sz="2400" dirty="0">
                <a:solidFill>
                  <a:srgbClr val="0000FF"/>
                </a:solidFill>
              </a:rPr>
              <a:t>Bakgrund: </a:t>
            </a:r>
            <a:r>
              <a:rPr lang="sv-SE" sz="2400" dirty="0">
                <a:solidFill>
                  <a:srgbClr val="FF0000"/>
                </a:solidFill>
              </a:rPr>
              <a:t>I</a:t>
            </a:r>
            <a:r>
              <a:rPr lang="sv-SE" sz="2400" dirty="0"/>
              <a:t>nput/Output-kommandon för att visa och begära textsträngar och numeriska värden</a:t>
            </a:r>
            <a:r>
              <a:rPr lang="sv-SE" sz="2400" dirty="0">
                <a:solidFill>
                  <a:srgbClr val="0000FF"/>
                </a:solidFill>
              </a:rPr>
              <a:t>
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83591" y="3827888"/>
            <a:ext cx="3850114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>
                <a:latin typeface="TI-Nspire Sans" panose="020B0604020202020204" pitchFamily="34" charset="-120"/>
                <a:ea typeface="TI-Nspire Sans" panose="020B0604020202020204" pitchFamily="34" charset="-120"/>
              </a:rPr>
              <a:t>Disp</a:t>
            </a:r>
            <a:r>
              <a:rPr lang="en-US" dirty="0">
                <a:latin typeface="TI-Nspire Sans" panose="020B0604020202020204" pitchFamily="34" charset="-120"/>
                <a:ea typeface="TI-Nspire Sans" panose="020B0604020202020204" pitchFamily="34" charset="-120"/>
              </a:rPr>
              <a:t> "hello world”</a:t>
            </a:r>
          </a:p>
          <a:p>
            <a:r>
              <a:rPr lang="en-US" dirty="0" err="1">
                <a:latin typeface="TI-Nspire Sans" panose="020B0604020202020204" pitchFamily="34" charset="-120"/>
                <a:ea typeface="TI-Nspire Sans" panose="020B0604020202020204" pitchFamily="34" charset="-120"/>
              </a:rPr>
              <a:t>Disp</a:t>
            </a:r>
            <a:r>
              <a:rPr lang="en-US" dirty="0">
                <a:latin typeface="TI-Nspire Sans" panose="020B0604020202020204" pitchFamily="34" charset="-120"/>
                <a:ea typeface="TI-Nspire Sans" panose="020B0604020202020204" pitchFamily="34" charset="-120"/>
              </a:rPr>
              <a:t> 2+3</a:t>
            </a:r>
          </a:p>
          <a:p>
            <a:endParaRPr lang="en-US" dirty="0">
              <a:latin typeface="TI-Nspire Sans" panose="020B0604020202020204" pitchFamily="34" charset="-120"/>
              <a:ea typeface="TI-Nspire Sans" panose="020B0604020202020204" pitchFamily="34" charset="-120"/>
            </a:endParaRPr>
          </a:p>
          <a:p>
            <a:r>
              <a:rPr lang="en-US" dirty="0">
                <a:latin typeface="TI-Nspire Sans" panose="020B0604020202020204" pitchFamily="34" charset="-120"/>
                <a:ea typeface="TI-Nspire Sans" panose="020B0604020202020204" pitchFamily="34" charset="-120"/>
              </a:rPr>
              <a:t>Request “Mata in </a:t>
            </a:r>
            <a:r>
              <a:rPr lang="en-US" dirty="0" err="1">
                <a:latin typeface="TI-Nspire Sans" panose="020B0604020202020204" pitchFamily="34" charset="-120"/>
                <a:ea typeface="TI-Nspire Sans" panose="020B0604020202020204" pitchFamily="34" charset="-120"/>
              </a:rPr>
              <a:t>ett</a:t>
            </a:r>
            <a:r>
              <a:rPr lang="en-US" dirty="0">
                <a:latin typeface="TI-Nspire Sans" panose="020B0604020202020204" pitchFamily="34" charset="-120"/>
                <a:ea typeface="TI-Nspire Sans" panose="020B0604020202020204" pitchFamily="34" charset="-120"/>
              </a:rPr>
              <a:t> </a:t>
            </a:r>
            <a:r>
              <a:rPr lang="en-US" dirty="0" err="1">
                <a:latin typeface="TI-Nspire Sans" panose="020B0604020202020204" pitchFamily="34" charset="-120"/>
                <a:ea typeface="TI-Nspire Sans" panose="020B0604020202020204" pitchFamily="34" charset="-120"/>
              </a:rPr>
              <a:t>tal</a:t>
            </a:r>
            <a:r>
              <a:rPr lang="en-US" dirty="0">
                <a:latin typeface="TI-Nspire Sans" panose="020B0604020202020204" pitchFamily="34" charset="-120"/>
                <a:ea typeface="TI-Nspire Sans" panose="020B0604020202020204" pitchFamily="34" charset="-120"/>
              </a:rPr>
              <a:t>",n</a:t>
            </a:r>
          </a:p>
          <a:p>
            <a:r>
              <a:rPr lang="en-US" dirty="0" err="1">
                <a:latin typeface="TI-Nspire Sans" panose="020B0604020202020204" pitchFamily="34" charset="-120"/>
                <a:ea typeface="TI-Nspire Sans" panose="020B0604020202020204" pitchFamily="34" charset="-120"/>
              </a:rPr>
              <a:t>Disp</a:t>
            </a:r>
            <a:r>
              <a:rPr lang="en-US" dirty="0">
                <a:latin typeface="TI-Nspire Sans" panose="020B0604020202020204" pitchFamily="34" charset="-120"/>
                <a:ea typeface="TI-Nspire Sans" panose="020B0604020202020204" pitchFamily="34" charset="-120"/>
              </a:rPr>
              <a:t> n</a:t>
            </a:r>
          </a:p>
          <a:p>
            <a:endParaRPr lang="en-US" dirty="0">
              <a:latin typeface="TI-Nspire Sans" panose="020B0604020202020204" pitchFamily="34" charset="-120"/>
              <a:ea typeface="TI-Nspire Sans" panose="020B0604020202020204" pitchFamily="34" charset="-120"/>
            </a:endParaRPr>
          </a:p>
          <a:p>
            <a:r>
              <a:rPr lang="en-US" dirty="0" err="1">
                <a:latin typeface="TI-Nspire Sans" panose="020B0604020202020204" pitchFamily="34" charset="-120"/>
                <a:ea typeface="TI-Nspire Sans" panose="020B0604020202020204" pitchFamily="34" charset="-120"/>
              </a:rPr>
              <a:t>RequestStr</a:t>
            </a:r>
            <a:r>
              <a:rPr lang="en-US" dirty="0">
                <a:latin typeface="TI-Nspire Sans" panose="020B0604020202020204" pitchFamily="34" charset="-120"/>
                <a:ea typeface="TI-Nspire Sans" panose="020B0604020202020204" pitchFamily="34" charset="-120"/>
              </a:rPr>
              <a:t> “Mata in </a:t>
            </a:r>
            <a:r>
              <a:rPr lang="en-US" dirty="0" err="1">
                <a:latin typeface="TI-Nspire Sans" panose="020B0604020202020204" pitchFamily="34" charset="-120"/>
                <a:ea typeface="TI-Nspire Sans" panose="020B0604020202020204" pitchFamily="34" charset="-120"/>
              </a:rPr>
              <a:t>en</a:t>
            </a:r>
            <a:r>
              <a:rPr lang="en-US" dirty="0">
                <a:latin typeface="TI-Nspire Sans" panose="020B0604020202020204" pitchFamily="34" charset="-120"/>
                <a:ea typeface="TI-Nspire Sans" panose="020B0604020202020204" pitchFamily="34" charset="-120"/>
              </a:rPr>
              <a:t> </a:t>
            </a:r>
            <a:r>
              <a:rPr lang="en-US" dirty="0" err="1">
                <a:latin typeface="TI-Nspire Sans" panose="020B0604020202020204" pitchFamily="34" charset="-120"/>
                <a:ea typeface="TI-Nspire Sans" panose="020B0604020202020204" pitchFamily="34" charset="-120"/>
              </a:rPr>
              <a:t>sträng</a:t>
            </a:r>
            <a:r>
              <a:rPr lang="en-US" dirty="0">
                <a:latin typeface="TI-Nspire Sans" panose="020B0604020202020204" pitchFamily="34" charset="-120"/>
                <a:ea typeface="TI-Nspire Sans" panose="020B0604020202020204" pitchFamily="34" charset="-120"/>
              </a:rPr>
              <a:t>”,s</a:t>
            </a:r>
          </a:p>
          <a:p>
            <a:r>
              <a:rPr lang="en-US" dirty="0" err="1">
                <a:latin typeface="TI-Nspire Sans" panose="020B0604020202020204" pitchFamily="34" charset="-120"/>
                <a:ea typeface="TI-Nspire Sans" panose="020B0604020202020204" pitchFamily="34" charset="-120"/>
              </a:rPr>
              <a:t>Disp</a:t>
            </a:r>
            <a:r>
              <a:rPr lang="en-US" dirty="0">
                <a:latin typeface="TI-Nspire Sans" panose="020B0604020202020204" pitchFamily="34" charset="-120"/>
                <a:ea typeface="TI-Nspire Sans" panose="020B0604020202020204" pitchFamily="34" charset="-120"/>
              </a:rPr>
              <a:t> s</a:t>
            </a:r>
          </a:p>
        </p:txBody>
      </p:sp>
      <p:cxnSp>
        <p:nvCxnSpPr>
          <p:cNvPr id="8" name="Straight Arrow Connector 7"/>
          <p:cNvCxnSpPr>
            <a:cxnSpLocks/>
            <a:stCxn id="10" idx="1"/>
          </p:cNvCxnSpPr>
          <p:nvPr/>
        </p:nvCxnSpPr>
        <p:spPr>
          <a:xfrm flipH="1">
            <a:off x="2198656" y="3894529"/>
            <a:ext cx="2269718" cy="1688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68374" y="3709863"/>
            <a:ext cx="215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Visa </a:t>
            </a:r>
            <a:r>
              <a:rPr lang="en-US" dirty="0" err="1">
                <a:solidFill>
                  <a:srgbClr val="FF0000"/>
                </a:solidFill>
              </a:rPr>
              <a:t>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sträng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cxnSpLocks/>
            <a:stCxn id="14" idx="1"/>
          </p:cNvCxnSpPr>
          <p:nvPr/>
        </p:nvCxnSpPr>
        <p:spPr>
          <a:xfrm flipH="1" flipV="1">
            <a:off x="1239756" y="4317720"/>
            <a:ext cx="3228618" cy="909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68374" y="4224010"/>
            <a:ext cx="265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Visa </a:t>
            </a:r>
            <a:r>
              <a:rPr lang="en-US" dirty="0" err="1">
                <a:solidFill>
                  <a:srgbClr val="FF0000"/>
                </a:solidFill>
              </a:rPr>
              <a:t>ett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numeriskt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värde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flipH="1">
            <a:off x="3221098" y="4869998"/>
            <a:ext cx="12472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96574" y="4685332"/>
            <a:ext cx="464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Begära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inmatning</a:t>
            </a:r>
            <a:r>
              <a:rPr lang="en-US" dirty="0">
                <a:solidFill>
                  <a:srgbClr val="FF0000"/>
                </a:solidFill>
              </a:rPr>
              <a:t> av </a:t>
            </a:r>
            <a:r>
              <a:rPr lang="en-US" dirty="0" err="1">
                <a:solidFill>
                  <a:srgbClr val="FF0000"/>
                </a:solidFill>
              </a:rPr>
              <a:t>ett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numeriskt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värde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H="1" flipV="1">
            <a:off x="1743997" y="4940142"/>
            <a:ext cx="161706" cy="33185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34831" y="5102164"/>
            <a:ext cx="76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Prompt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H="1" flipV="1">
            <a:off x="2904757" y="4940143"/>
            <a:ext cx="1563617" cy="33024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14051" y="5118112"/>
            <a:ext cx="3641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00FF"/>
                </a:solidFill>
              </a:rPr>
              <a:t>Variabel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för</a:t>
            </a:r>
            <a:r>
              <a:rPr lang="en-US" sz="1400" dirty="0">
                <a:solidFill>
                  <a:srgbClr val="0000FF"/>
                </a:solidFill>
              </a:rPr>
              <a:t> det </a:t>
            </a:r>
            <a:r>
              <a:rPr lang="en-US" sz="1400" dirty="0" err="1">
                <a:solidFill>
                  <a:srgbClr val="0000FF"/>
                </a:solidFill>
              </a:rPr>
              <a:t>numeriska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inmatade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värdet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26" name="Straight Arrow Connector 25"/>
          <p:cNvCxnSpPr>
            <a:cxnSpLocks/>
            <a:stCxn id="27" idx="1"/>
          </p:cNvCxnSpPr>
          <p:nvPr/>
        </p:nvCxnSpPr>
        <p:spPr>
          <a:xfrm flipH="1" flipV="1">
            <a:off x="3333515" y="5707789"/>
            <a:ext cx="1180536" cy="65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14051" y="5529662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Begära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inmatning</a:t>
            </a:r>
            <a:r>
              <a:rPr lang="en-US" dirty="0">
                <a:solidFill>
                  <a:srgbClr val="FF0000"/>
                </a:solidFill>
              </a:rPr>
              <a:t> av </a:t>
            </a:r>
            <a:r>
              <a:rPr lang="en-US" dirty="0" err="1">
                <a:solidFill>
                  <a:srgbClr val="FF0000"/>
                </a:solidFill>
              </a:rPr>
              <a:t>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sträng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6374" y="1225451"/>
            <a:ext cx="3964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/>
              <a:t>Programeditor</a:t>
            </a:r>
            <a:r>
              <a:rPr lang="en-US" sz="1600" b="1" dirty="0"/>
              <a:t> </a:t>
            </a:r>
            <a:r>
              <a:rPr lang="en-US" sz="1600" b="1" dirty="0" err="1"/>
              <a:t>Input/Output</a:t>
            </a:r>
            <a:r>
              <a:rPr lang="en-US" sz="1600" b="1" dirty="0"/>
              <a:t> (I/O)-</a:t>
            </a:r>
            <a:r>
              <a:rPr lang="en-US" sz="1600" b="1" dirty="0" err="1"/>
              <a:t>meny</a:t>
            </a:r>
            <a:endParaRPr lang="en-US" sz="1600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996939" y="5753739"/>
            <a:ext cx="223416" cy="23183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41420" y="5712122"/>
            <a:ext cx="76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Prompt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21" name="Straight Arrow Connector 20"/>
          <p:cNvCxnSpPr>
            <a:cxnSpLocks/>
            <a:stCxn id="24" idx="1"/>
          </p:cNvCxnSpPr>
          <p:nvPr/>
        </p:nvCxnSpPr>
        <p:spPr>
          <a:xfrm flipH="1" flipV="1">
            <a:off x="3584448" y="5753739"/>
            <a:ext cx="964323" cy="36065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48771" y="5960505"/>
            <a:ext cx="2906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00FF"/>
                </a:solidFill>
              </a:rPr>
              <a:t>Variabel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för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inmatade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textsträngen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xmlns="" id="{5268595A-3BB1-48C2-89FD-D5A543883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99" y="1568471"/>
            <a:ext cx="2490070" cy="187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80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04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</a:rPr>
              <a:t>Bakgrund</a:t>
            </a:r>
            <a:r>
              <a:rPr lang="en-US" sz="2400" dirty="0">
                <a:solidFill>
                  <a:srgbClr val="0000FF"/>
                </a:solidFill>
              </a:rPr>
              <a:t>: </a:t>
            </a:r>
            <a:r>
              <a:rPr lang="en-US" sz="2400" dirty="0"/>
              <a:t>For Loop</a:t>
            </a:r>
          </a:p>
        </p:txBody>
      </p:sp>
      <p:cxnSp>
        <p:nvCxnSpPr>
          <p:cNvPr id="19" name="Straight Arrow Connector 18"/>
          <p:cNvCxnSpPr>
            <a:stCxn id="25" idx="1"/>
          </p:cNvCxnSpPr>
          <p:nvPr/>
        </p:nvCxnSpPr>
        <p:spPr>
          <a:xfrm flipH="1">
            <a:off x="1260928" y="4389498"/>
            <a:ext cx="564234" cy="36036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9289" y="3746149"/>
            <a:ext cx="875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00FF"/>
                </a:solidFill>
              </a:rPr>
              <a:t>Kontroll</a:t>
            </a:r>
            <a:r>
              <a:rPr lang="en-US" sz="1400" dirty="0">
                <a:solidFill>
                  <a:srgbClr val="0000FF"/>
                </a:solidFill>
              </a:rPr>
              <a:t>-</a:t>
            </a:r>
            <a:br>
              <a:rPr lang="en-US" sz="1400" dirty="0">
                <a:solidFill>
                  <a:srgbClr val="0000FF"/>
                </a:solidFill>
              </a:rPr>
            </a:br>
            <a:r>
              <a:rPr lang="en-US" sz="1400" dirty="0" err="1">
                <a:solidFill>
                  <a:srgbClr val="0000FF"/>
                </a:solidFill>
              </a:rPr>
              <a:t>variabel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894477" y="4099227"/>
            <a:ext cx="704105" cy="62134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825162" y="4235609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00FF"/>
                </a:solidFill>
              </a:rPr>
              <a:t>Slutvärde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0835" y="1002722"/>
            <a:ext cx="2978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/>
              <a:t>Programeditor</a:t>
            </a:r>
            <a:r>
              <a:rPr lang="en-US" sz="1600" b="1" dirty="0"/>
              <a:t> </a:t>
            </a:r>
            <a:r>
              <a:rPr lang="en-US" sz="1600" b="1" dirty="0" err="1"/>
              <a:t>Kontrollmeny</a:t>
            </a:r>
            <a:endParaRPr lang="en-US" sz="1600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70896" y="4330924"/>
            <a:ext cx="0" cy="44822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14574" y="3791450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00FF"/>
                </a:solidFill>
              </a:rPr>
              <a:t>Startvärde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7611" y="4779148"/>
            <a:ext cx="5671497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da-DK" dirty="0">
                <a:latin typeface="TI-Nspire Sans" panose="020B0604020202020204" pitchFamily="34" charset="-120"/>
                <a:ea typeface="TI-Nspire Sans" panose="020B0604020202020204" pitchFamily="34" charset="-120"/>
              </a:rPr>
              <a:t>For c,1,3  </a:t>
            </a:r>
          </a:p>
          <a:p>
            <a:endParaRPr lang="da-DK" dirty="0">
              <a:latin typeface="TI-Nspire Sans" panose="020B0604020202020204" pitchFamily="34" charset="-120"/>
              <a:ea typeface="TI-Nspire Sans" panose="020B0604020202020204" pitchFamily="34" charset="-120"/>
            </a:endParaRPr>
          </a:p>
          <a:p>
            <a:r>
              <a:rPr lang="da-DK" dirty="0">
                <a:latin typeface="TI-Nspire Sans" panose="020B0604020202020204" pitchFamily="34" charset="-120"/>
                <a:ea typeface="TI-Nspire Sans" panose="020B0604020202020204" pitchFamily="34" charset="-120"/>
              </a:rPr>
              <a:t>  © Infoga kod som ska upprepas</a:t>
            </a:r>
          </a:p>
          <a:p>
            <a:endParaRPr lang="da-DK" dirty="0">
              <a:latin typeface="TI-Nspire Sans" panose="020B0604020202020204" pitchFamily="34" charset="-120"/>
              <a:ea typeface="TI-Nspire Sans" panose="020B0604020202020204" pitchFamily="34" charset="-120"/>
            </a:endParaRPr>
          </a:p>
          <a:p>
            <a:r>
              <a:rPr lang="da-DK" dirty="0">
                <a:latin typeface="TI-Nspire Sans" panose="020B0604020202020204" pitchFamily="34" charset="-120"/>
                <a:ea typeface="TI-Nspire Sans" panose="020B0604020202020204" pitchFamily="34" charset="-120"/>
              </a:rPr>
              <a:t>EndFor</a:t>
            </a:r>
            <a:endParaRPr lang="en-US" dirty="0">
              <a:latin typeface="TI-Nspire Sans" panose="020B0604020202020204" pitchFamily="34" charset="-120"/>
              <a:ea typeface="TI-Nspire Sans" panose="020B0604020202020204" pitchFamily="34" charset="-12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xmlns="" id="{5E11FB5B-1EA0-4B99-A777-A132F24CA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89" y="1361115"/>
            <a:ext cx="2800956" cy="211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13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401" y="-180550"/>
            <a:ext cx="8468814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</a:rPr>
              <a:t>Bakgrund</a:t>
            </a:r>
            <a:r>
              <a:rPr lang="en-US" sz="2800" dirty="0">
                <a:solidFill>
                  <a:srgbClr val="0000FF"/>
                </a:solidFill>
              </a:rPr>
              <a:t>: </a:t>
            </a:r>
            <a:r>
              <a:rPr lang="en-US" sz="2800" dirty="0" err="1"/>
              <a:t>Beslutsfattande</a:t>
            </a:r>
            <a:r>
              <a:rPr lang="en-US" sz="2800" dirty="0"/>
              <a:t> </a:t>
            </a:r>
            <a:r>
              <a:rPr lang="en-US" sz="2800" dirty="0" err="1"/>
              <a:t>och</a:t>
            </a:r>
            <a:r>
              <a:rPr lang="en-US" sz="2800" dirty="0"/>
              <a:t> </a:t>
            </a:r>
            <a:r>
              <a:rPr lang="en-US" sz="2800" dirty="0" err="1"/>
              <a:t>logiska</a:t>
            </a:r>
            <a:r>
              <a:rPr lang="en-US" sz="2800" dirty="0"/>
              <a:t> </a:t>
            </a:r>
            <a:r>
              <a:rPr lang="en-US" sz="2800" dirty="0" err="1"/>
              <a:t>satser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123433" y="1073241"/>
            <a:ext cx="4345912" cy="1610681"/>
            <a:chOff x="60723" y="1300616"/>
            <a:chExt cx="4020531" cy="1610681"/>
          </a:xfrm>
        </p:grpSpPr>
        <p:sp>
          <p:nvSpPr>
            <p:cNvPr id="3" name="Rectangle 2"/>
            <p:cNvSpPr/>
            <p:nvPr/>
          </p:nvSpPr>
          <p:spPr>
            <a:xfrm>
              <a:off x="206880" y="1741746"/>
              <a:ext cx="3874374" cy="11695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latin typeface="TI-Nspire Sans" panose="020B0604020202020204" pitchFamily="34" charset="-120"/>
                  <a:ea typeface="TI-Nspire Sans" panose="020B0604020202020204" pitchFamily="34" charset="-120"/>
                  <a:cs typeface="TI-Nspire Regular"/>
                </a:rPr>
                <a:t>If</a:t>
              </a:r>
              <a:r>
                <a:rPr lang="en-US" sz="1400" dirty="0">
                  <a:latin typeface="TI-Nspire Sans" panose="020B0604020202020204" pitchFamily="34" charset="-120"/>
                  <a:ea typeface="TI-Nspire Sans" panose="020B0604020202020204" pitchFamily="34" charset="-120"/>
                  <a:cs typeface="TI-Nspire Regular"/>
                </a:rPr>
                <a:t> b&gt;10 </a:t>
              </a:r>
              <a:r>
                <a:rPr lang="en-US" sz="1400" b="1" dirty="0">
                  <a:latin typeface="TI-Nspire Sans" panose="020B0604020202020204" pitchFamily="34" charset="-120"/>
                  <a:ea typeface="TI-Nspire Sans" panose="020B0604020202020204" pitchFamily="34" charset="-120"/>
                  <a:cs typeface="TI-Nspire Regular"/>
                </a:rPr>
                <a:t>Then</a:t>
              </a:r>
            </a:p>
            <a:p>
              <a:r>
                <a:rPr lang="en-US" sz="1400" dirty="0">
                  <a:latin typeface="TI-Nspire Sans" panose="020B0604020202020204" pitchFamily="34" charset="-120"/>
                  <a:ea typeface="TI-Nspire Sans" panose="020B0604020202020204" pitchFamily="34" charset="-120"/>
                  <a:cs typeface="TI-Nspire Regular"/>
                </a:rPr>
                <a:t>© </a:t>
              </a:r>
              <a:r>
                <a:rPr lang="sv-SE" sz="1400" dirty="0">
                  <a:latin typeface="TI-Nspire Sans" panose="020B0604020202020204" pitchFamily="34" charset="-120"/>
                  <a:ea typeface="TI-Nspire Sans" panose="020B0604020202020204" pitchFamily="34" charset="-120"/>
                  <a:cs typeface="TI-Nspire Regular"/>
                </a:rPr>
                <a:t>uppsättning kommandon som körs om påståendet är sant</a:t>
              </a:r>
              <a:endParaRPr lang="en-US" sz="14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endParaRPr>
            </a:p>
            <a:p>
              <a:endParaRPr lang="en-US" sz="14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endParaRPr>
            </a:p>
            <a:p>
              <a:r>
                <a:rPr lang="en-US" sz="1400" b="1" dirty="0" err="1">
                  <a:latin typeface="TI-Nspire Sans" panose="020B0604020202020204" pitchFamily="34" charset="-120"/>
                  <a:ea typeface="TI-Nspire Sans" panose="020B0604020202020204" pitchFamily="34" charset="-120"/>
                  <a:cs typeface="TI-Nspire Regular"/>
                </a:rPr>
                <a:t>EndIf</a:t>
              </a:r>
              <a:endParaRPr lang="en-US" sz="1400" b="1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0723" y="1300616"/>
              <a:ext cx="1914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If-Then-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kommando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8707" y="3016082"/>
            <a:ext cx="4313348" cy="2521799"/>
            <a:chOff x="60721" y="1336285"/>
            <a:chExt cx="3874374" cy="2023190"/>
          </a:xfrm>
        </p:grpSpPr>
        <p:sp>
          <p:nvSpPr>
            <p:cNvPr id="7" name="Rectangle 6"/>
            <p:cNvSpPr/>
            <p:nvPr/>
          </p:nvSpPr>
          <p:spPr>
            <a:xfrm>
              <a:off x="60721" y="1729783"/>
              <a:ext cx="3874374" cy="16296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latin typeface="TI-Nspire Sans" panose="020B0604020202020204" pitchFamily="34" charset="-120"/>
                  <a:ea typeface="TI-Nspire Sans" panose="020B0604020202020204" pitchFamily="34" charset="-120"/>
                  <a:cs typeface="TI-Nspire Regular"/>
                </a:rPr>
                <a:t>If</a:t>
              </a:r>
              <a:r>
                <a:rPr lang="en-US" sz="1400" dirty="0">
                  <a:latin typeface="TI-Nspire Sans" panose="020B0604020202020204" pitchFamily="34" charset="-120"/>
                  <a:ea typeface="TI-Nspire Sans" panose="020B0604020202020204" pitchFamily="34" charset="-120"/>
                  <a:cs typeface="TI-Nspire Regular"/>
                </a:rPr>
                <a:t> b&gt;10 </a:t>
              </a:r>
              <a:r>
                <a:rPr lang="en-US" sz="1400" b="1" dirty="0">
                  <a:latin typeface="TI-Nspire Sans" panose="020B0604020202020204" pitchFamily="34" charset="-120"/>
                  <a:ea typeface="TI-Nspire Sans" panose="020B0604020202020204" pitchFamily="34" charset="-120"/>
                  <a:cs typeface="TI-Nspire Regular"/>
                </a:rPr>
                <a:t>Then</a:t>
              </a:r>
            </a:p>
            <a:p>
              <a:r>
                <a:rPr lang="en-US" sz="1400" dirty="0">
                  <a:latin typeface="TI-Nspire Sans" panose="020B0604020202020204" pitchFamily="34" charset="-120"/>
                  <a:ea typeface="TI-Nspire Sans" panose="020B0604020202020204" pitchFamily="34" charset="-120"/>
                  <a:cs typeface="TI-Nspire Regular"/>
                </a:rPr>
                <a:t>© </a:t>
              </a:r>
              <a:r>
                <a:rPr lang="sv-SE" sz="1400" dirty="0">
                  <a:latin typeface="TI-Nspire Sans" panose="020B0604020202020204" pitchFamily="34" charset="-120"/>
                  <a:ea typeface="TI-Nspire Sans" panose="020B0604020202020204" pitchFamily="34" charset="-120"/>
                  <a:cs typeface="TI-Nspire Regular"/>
                </a:rPr>
                <a:t>uppsättning kommandon som körs om påståendet är sant</a:t>
              </a:r>
              <a:endParaRPr lang="en-US" sz="1400" b="1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endParaRPr>
            </a:p>
            <a:p>
              <a:endParaRPr lang="en-US" sz="14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endParaRPr>
            </a:p>
            <a:p>
              <a:r>
                <a:rPr lang="en-US" sz="1400" b="1" dirty="0">
                  <a:latin typeface="TI-Nspire Sans" panose="020B0604020202020204" pitchFamily="34" charset="-120"/>
                  <a:ea typeface="TI-Nspire Sans" panose="020B0604020202020204" pitchFamily="34" charset="-120"/>
                  <a:cs typeface="TI-Nspire Regular"/>
                </a:rPr>
                <a:t>Else</a:t>
              </a:r>
            </a:p>
            <a:p>
              <a:r>
                <a:rPr lang="en-US" sz="1400" dirty="0">
                  <a:latin typeface="TI-Nspire Sans" panose="020B0604020202020204" pitchFamily="34" charset="-120"/>
                  <a:ea typeface="TI-Nspire Sans" panose="020B0604020202020204" pitchFamily="34" charset="-120"/>
                  <a:cs typeface="TI-Nspire Regular"/>
                </a:rPr>
                <a:t>© </a:t>
              </a:r>
              <a:r>
                <a:rPr lang="sv-SE" sz="1400" dirty="0">
                  <a:latin typeface="TI-Nspire Sans" panose="020B0604020202020204" pitchFamily="34" charset="-120"/>
                  <a:ea typeface="TI-Nspire Sans" panose="020B0604020202020204" pitchFamily="34" charset="-120"/>
                  <a:cs typeface="TI-Nspire Regular"/>
                </a:rPr>
                <a:t>uppsättning kommandon som körs om påståendet är falskt
</a:t>
              </a:r>
              <a:endParaRPr lang="en-US" sz="14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endParaRPr>
            </a:p>
            <a:p>
              <a:r>
                <a:rPr lang="en-US" sz="1400" b="1" dirty="0" err="1">
                  <a:latin typeface="TI-Nspire Sans" panose="020B0604020202020204" pitchFamily="34" charset="-120"/>
                  <a:ea typeface="TI-Nspire Sans" panose="020B0604020202020204" pitchFamily="34" charset="-120"/>
                  <a:cs typeface="TI-Nspire Regular"/>
                </a:rPr>
                <a:t>EndIf</a:t>
              </a:r>
              <a:endParaRPr lang="en-US" sz="1400" b="1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721" y="1336285"/>
              <a:ext cx="2446617" cy="296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If -</a:t>
              </a:r>
              <a:r>
                <a:rPr lang="en-US" dirty="0"/>
                <a:t>Then-Else-</a:t>
              </a:r>
              <a:r>
                <a:rPr lang="en-US" dirty="0" err="1"/>
                <a:t>kommando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2001" y="1112415"/>
            <a:ext cx="4096510" cy="1596748"/>
            <a:chOff x="60722" y="1138152"/>
            <a:chExt cx="3871013" cy="1596748"/>
          </a:xfrm>
        </p:grpSpPr>
        <p:sp>
          <p:nvSpPr>
            <p:cNvPr id="10" name="Rectangle 9"/>
            <p:cNvSpPr/>
            <p:nvPr/>
          </p:nvSpPr>
          <p:spPr>
            <a:xfrm>
              <a:off x="60722" y="1565349"/>
              <a:ext cx="3871013" cy="11695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latin typeface="TI-Nspire Sans" panose="020B0604020202020204" pitchFamily="34" charset="-120"/>
                  <a:ea typeface="TI-Nspire Sans" panose="020B0604020202020204" pitchFamily="34" charset="-120"/>
                  <a:cs typeface="TI-Nspire Regular"/>
                </a:rPr>
                <a:t>If</a:t>
              </a:r>
              <a:r>
                <a:rPr lang="en-US" sz="1400" dirty="0">
                  <a:latin typeface="TI-Nspire Sans" panose="020B0604020202020204" pitchFamily="34" charset="-120"/>
                  <a:ea typeface="TI-Nspire Sans" panose="020B0604020202020204" pitchFamily="34" charset="-120"/>
                  <a:cs typeface="TI-Nspire Regular"/>
                </a:rPr>
                <a:t> b&gt;10 and c&gt;100 </a:t>
              </a:r>
              <a:r>
                <a:rPr lang="en-US" sz="1400" b="1" dirty="0">
                  <a:latin typeface="TI-Nspire Sans" panose="020B0604020202020204" pitchFamily="34" charset="-120"/>
                  <a:ea typeface="TI-Nspire Sans" panose="020B0604020202020204" pitchFamily="34" charset="-120"/>
                  <a:cs typeface="TI-Nspire Regular"/>
                </a:rPr>
                <a:t>Then</a:t>
              </a:r>
            </a:p>
            <a:p>
              <a:r>
                <a:rPr lang="en-US" sz="1400" dirty="0">
                  <a:latin typeface="TI-Nspire Sans" panose="020B0604020202020204" pitchFamily="34" charset="-120"/>
                  <a:ea typeface="TI-Nspire Sans" panose="020B0604020202020204" pitchFamily="34" charset="-120"/>
                  <a:cs typeface="TI-Nspire Regular"/>
                </a:rPr>
                <a:t>© </a:t>
              </a:r>
              <a:r>
                <a:rPr lang="sv-SE" sz="1400" dirty="0">
                  <a:latin typeface="TI-Nspire Sans" panose="020B0604020202020204" pitchFamily="34" charset="-120"/>
                  <a:ea typeface="TI-Nspire Sans" panose="020B0604020202020204" pitchFamily="34" charset="-120"/>
                  <a:cs typeface="TI-Nspire Regular"/>
                </a:rPr>
                <a:t>uppsättning kommandon som körs om båda påståendena är sanna</a:t>
              </a:r>
              <a:endParaRPr lang="en-US" sz="14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endParaRPr>
            </a:p>
            <a:p>
              <a:endParaRPr lang="en-US" sz="14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endParaRPr>
            </a:p>
            <a:p>
              <a:r>
                <a:rPr lang="en-US" sz="1400" b="1" dirty="0" err="1">
                  <a:latin typeface="TI-Nspire Sans" panose="020B0604020202020204" pitchFamily="34" charset="-120"/>
                  <a:ea typeface="TI-Nspire Sans" panose="020B0604020202020204" pitchFamily="34" charset="-120"/>
                  <a:cs typeface="TI-Nspire Regular"/>
                </a:rPr>
                <a:t>EndIf</a:t>
              </a:r>
              <a:endParaRPr lang="en-US" sz="1400" b="1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533" y="1138152"/>
              <a:ext cx="6740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“and”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69579" y="2925613"/>
            <a:ext cx="4098932" cy="1508127"/>
            <a:chOff x="60721" y="1336285"/>
            <a:chExt cx="3792042" cy="1157790"/>
          </a:xfrm>
        </p:grpSpPr>
        <p:sp>
          <p:nvSpPr>
            <p:cNvPr id="13" name="Rectangle 12"/>
            <p:cNvSpPr/>
            <p:nvPr/>
          </p:nvSpPr>
          <p:spPr>
            <a:xfrm>
              <a:off x="136559" y="1596210"/>
              <a:ext cx="3716204" cy="8978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latin typeface="TI-Nspire Sans" panose="020B0604020202020204" pitchFamily="34" charset="-120"/>
                  <a:ea typeface="TI-Nspire Sans" panose="020B0604020202020204" pitchFamily="34" charset="-120"/>
                  <a:cs typeface="TI-Nspire Regular"/>
                </a:rPr>
                <a:t>If</a:t>
              </a:r>
              <a:r>
                <a:rPr lang="en-US" sz="1400" dirty="0">
                  <a:latin typeface="TI-Nspire Sans" panose="020B0604020202020204" pitchFamily="34" charset="-120"/>
                  <a:ea typeface="TI-Nspire Sans" panose="020B0604020202020204" pitchFamily="34" charset="-120"/>
                  <a:cs typeface="TI-Nspire Regular"/>
                </a:rPr>
                <a:t> b&gt;10 or c&gt;100 </a:t>
              </a:r>
              <a:r>
                <a:rPr lang="en-US" sz="1400" b="1" dirty="0">
                  <a:latin typeface="TI-Nspire Sans" panose="020B0604020202020204" pitchFamily="34" charset="-120"/>
                  <a:ea typeface="TI-Nspire Sans" panose="020B0604020202020204" pitchFamily="34" charset="-120"/>
                  <a:cs typeface="TI-Nspire Regular"/>
                </a:rPr>
                <a:t>Then</a:t>
              </a:r>
            </a:p>
            <a:p>
              <a:r>
                <a:rPr lang="en-US" sz="1400" dirty="0">
                  <a:latin typeface="TI-Nspire Sans" panose="020B0604020202020204" pitchFamily="34" charset="-120"/>
                  <a:ea typeface="TI-Nspire Sans" panose="020B0604020202020204" pitchFamily="34" charset="-120"/>
                  <a:cs typeface="TI-Nspire Regular"/>
                </a:rPr>
                <a:t>© </a:t>
              </a:r>
              <a:r>
                <a:rPr lang="sv-SE" sz="1400" dirty="0">
                  <a:latin typeface="TI-Nspire Sans" panose="020B0604020202020204" pitchFamily="34" charset="-120"/>
                  <a:ea typeface="TI-Nspire Sans" panose="020B0604020202020204" pitchFamily="34" charset="-120"/>
                  <a:cs typeface="TI-Nspire Regular"/>
                </a:rPr>
                <a:t>uppsättning kommandon som körs om någon av satserna är sanna</a:t>
              </a:r>
            </a:p>
            <a:p>
              <a:r>
                <a:rPr lang="sv-SE" sz="1400" dirty="0">
                  <a:latin typeface="TI-Nspire Sans" panose="020B0604020202020204" pitchFamily="34" charset="-120"/>
                  <a:ea typeface="TI-Nspire Sans" panose="020B0604020202020204" pitchFamily="34" charset="-120"/>
                  <a:cs typeface="TI-Nspire Regular"/>
                </a:rPr>
                <a:t>
</a:t>
              </a:r>
              <a:r>
                <a:rPr lang="en-US" sz="1400" b="1" dirty="0" err="1">
                  <a:latin typeface="TI-Nspire Sans" panose="020B0604020202020204" pitchFamily="34" charset="-120"/>
                  <a:ea typeface="TI-Nspire Sans" panose="020B0604020202020204" pitchFamily="34" charset="-120"/>
                  <a:cs typeface="TI-Nspire Regular"/>
                </a:rPr>
                <a:t>EndIf</a:t>
              </a:r>
              <a:endParaRPr lang="en-US" sz="1400" b="1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721" y="1336285"/>
              <a:ext cx="503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“or” 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599908" y="861228"/>
            <a:ext cx="2365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Logiska</a:t>
            </a:r>
            <a:r>
              <a:rPr lang="en-US" b="1" dirty="0"/>
              <a:t> </a:t>
            </a:r>
            <a:r>
              <a:rPr lang="en-US" b="1" dirty="0" err="1"/>
              <a:t>funktioner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23432" y="789163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Beslutsfattande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kommandon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955" y="4947211"/>
            <a:ext cx="1285948" cy="9024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203" y="4939699"/>
            <a:ext cx="931297" cy="56654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49949" y="4772956"/>
            <a:ext cx="1920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>
                <a:latin typeface="Calibri" panose="020F0502020204030204" pitchFamily="34" charset="0"/>
                <a:cs typeface="Calibri" panose="020F0502020204030204" pitchFamily="34" charset="0"/>
              </a:rPr>
              <a:t>Obs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: relationsoperatorer finns på tangentbordet med [=] och </a:t>
            </a:r>
            <a:r>
              <a:rPr lang="sv-S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Ctrl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 [=]. Logiska funktioner, </a:t>
            </a:r>
            <a:r>
              <a:rPr lang="sv-SE" sz="1200" i="1" dirty="0">
                <a:latin typeface="Calibri" panose="020F0502020204030204" pitchFamily="34" charset="0"/>
                <a:cs typeface="Calibri" panose="020F0502020204030204" pitchFamily="34" charset="0"/>
              </a:rPr>
              <a:t>och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, eller, </a:t>
            </a:r>
            <a:r>
              <a:rPr lang="sv-SE" sz="1200" i="1" dirty="0">
                <a:latin typeface="Calibri" panose="020F0502020204030204" pitchFamily="34" charset="0"/>
                <a:cs typeface="Calibri" panose="020F0502020204030204" pitchFamily="34" charset="0"/>
              </a:rPr>
              <a:t>inte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, etc. kan skrivas eller hittas i katalogen</a:t>
            </a:r>
            <a:r>
              <a:rPr lang="sv-SE" sz="1200" i="1" dirty="0">
                <a:latin typeface="Calibri" panose="020F0502020204030204" pitchFamily="34" charset="0"/>
                <a:cs typeface="Calibri" panose="020F0502020204030204" pitchFamily="34" charset="0"/>
              </a:rPr>
              <a:t>.
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500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56" y="30933"/>
            <a:ext cx="8416344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Bakgrund</a:t>
            </a:r>
            <a:r>
              <a:rPr lang="en-US" dirty="0">
                <a:solidFill>
                  <a:srgbClr val="0000FF"/>
                </a:solidFill>
              </a:rPr>
              <a:t>: </a:t>
            </a:r>
            <a:r>
              <a:rPr lang="en-US" dirty="0"/>
              <a:t>While</a:t>
            </a:r>
            <a:r>
              <a:rPr lang="mr-IN" dirty="0"/>
              <a:t>…</a:t>
            </a:r>
            <a:r>
              <a:rPr lang="en-US" dirty="0" err="1"/>
              <a:t>EndWhile</a:t>
            </a:r>
            <a:r>
              <a:rPr lang="en-US" dirty="0"/>
              <a:t>-loop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600" y="1169094"/>
            <a:ext cx="8585200" cy="194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While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-loopen upprepar en uppsättning kommandon så länge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While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-villkoret är sant.
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Kommandsyntax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While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villkor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kommandon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While-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blocket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EndWhile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17532" y="1905120"/>
            <a:ext cx="3566974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b:=1</a:t>
            </a:r>
          </a:p>
          <a:p>
            <a:r>
              <a:rPr lang="en-US" sz="1600" b="1" dirty="0">
                <a:solidFill>
                  <a:srgbClr val="4D1BCB"/>
                </a:solidFill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While</a:t>
            </a:r>
            <a:r>
              <a:rPr lang="en-US" sz="16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b&gt;.25</a:t>
            </a:r>
          </a:p>
          <a:p>
            <a:r>
              <a:rPr lang="en-US" sz="16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Send "READ BRIGHTNESS ”</a:t>
            </a:r>
          </a:p>
          <a:p>
            <a:r>
              <a:rPr lang="en-US" sz="16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Get b</a:t>
            </a:r>
          </a:p>
          <a:p>
            <a:r>
              <a:rPr lang="en-US" sz="1600" dirty="0" err="1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Disp</a:t>
            </a:r>
            <a:r>
              <a:rPr lang="en-US" sz="1600" dirty="0"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 b</a:t>
            </a:r>
          </a:p>
          <a:p>
            <a:endParaRPr lang="en-US" sz="1600" b="1" dirty="0">
              <a:solidFill>
                <a:srgbClr val="0000FF"/>
              </a:solidFill>
              <a:latin typeface="TI-Nspire Sans" panose="020B0604020202020204" pitchFamily="34" charset="-120"/>
              <a:ea typeface="TI-Nspire Sans" panose="020B0604020202020204" pitchFamily="34" charset="-120"/>
              <a:cs typeface="TI-Nspire Regular"/>
            </a:endParaRPr>
          </a:p>
          <a:p>
            <a:r>
              <a:rPr lang="en-US" sz="1600" b="1" dirty="0" err="1">
                <a:solidFill>
                  <a:srgbClr val="4D1BCB"/>
                </a:solidFill>
                <a:latin typeface="TI-Nspire Sans" panose="020B0604020202020204" pitchFamily="34" charset="-120"/>
                <a:ea typeface="TI-Nspire Sans" panose="020B0604020202020204" pitchFamily="34" charset="-120"/>
                <a:cs typeface="TI-Nspire Regular"/>
              </a:rPr>
              <a:t>EndWhile</a:t>
            </a:r>
            <a:endParaRPr lang="en-US" sz="1600" b="1" dirty="0">
              <a:solidFill>
                <a:srgbClr val="4D1BCB"/>
              </a:solidFill>
              <a:latin typeface="TI-Nspire Sans" panose="020B0604020202020204" pitchFamily="34" charset="-120"/>
              <a:ea typeface="TI-Nspire Sans" panose="020B0604020202020204" pitchFamily="34" charset="-120"/>
              <a:cs typeface="TI-Nspire Regular"/>
            </a:endParaRPr>
          </a:p>
          <a:p>
            <a:endParaRPr lang="en-US" sz="1600" dirty="0">
              <a:latin typeface="TI-Nspire Regular"/>
              <a:cs typeface="TI-Nspire Regula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0970" y="4252772"/>
            <a:ext cx="5049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Detta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program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använder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ljusintensitetsgivaren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BRIGHTNESS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kontroll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för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While-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loopen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Om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täcker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givaren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helt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hållet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så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stoppas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While-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loopen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1127393"/>
      </p:ext>
    </p:extLst>
  </p:cSld>
  <p:clrMapOvr>
    <a:masterClrMapping/>
  </p:clrMapOvr>
</p:sld>
</file>

<file path=ppt/theme/theme1.xml><?xml version="1.0" encoding="utf-8"?>
<a:theme xmlns:a="http://schemas.openxmlformats.org/drawingml/2006/main" name="EdTech_ppt template">
  <a:themeElements>
    <a:clrScheme name="Custom 1">
      <a:dk1>
        <a:srgbClr val="525252"/>
      </a:dk1>
      <a:lt1>
        <a:srgbClr val="FFFFFF"/>
      </a:lt1>
      <a:dk2>
        <a:srgbClr val="000000"/>
      </a:dk2>
      <a:lt2>
        <a:srgbClr val="FFFFFF"/>
      </a:lt2>
      <a:accent1>
        <a:srgbClr val="D1282E"/>
      </a:accent1>
      <a:accent2>
        <a:srgbClr val="363636"/>
      </a:accent2>
      <a:accent3>
        <a:srgbClr val="888888"/>
      </a:accent3>
      <a:accent4>
        <a:srgbClr val="8064A2"/>
      </a:accent4>
      <a:accent5>
        <a:srgbClr val="4BACC6"/>
      </a:accent5>
      <a:accent6>
        <a:srgbClr val="F79646"/>
      </a:accent6>
      <a:hlink>
        <a:srgbClr val="1973B4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EdTech_ppt template.thmx</Template>
  <TotalTime>27320</TotalTime>
  <Words>1287</Words>
  <Application>Microsoft Office PowerPoint</Application>
  <PresentationFormat>On-screen Show (4:3)</PresentationFormat>
  <Paragraphs>241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EdTech_ppt template</vt:lpstr>
      <vt:lpstr>Projekt: Stämningsring Basfakta för läraren</vt:lpstr>
      <vt:lpstr>Digital Stämningsring  (introduktion till STEM och kodprojekt för alla nivåer)</vt:lpstr>
      <vt:lpstr>Utmaningar Digital stämningsring:</vt:lpstr>
      <vt:lpstr>TI-Nspire CX-Resurser:</vt:lpstr>
      <vt:lpstr> Snabbreferensguide kodning:</vt:lpstr>
      <vt:lpstr>Bakgrund: Input/Output-kommandon för att visa och begära textsträngar och numeriska värden
</vt:lpstr>
      <vt:lpstr>Bakgrund: For Loop</vt:lpstr>
      <vt:lpstr>Bakgrund: Beslutsfattande och logiska satser</vt:lpstr>
      <vt:lpstr>Bakgrund: While…EndWhile-loop</vt:lpstr>
      <vt:lpstr>Bakgrund: Avancerad version lagra data i en array</vt:lpstr>
      <vt:lpstr>Bakgrund: Avancerad version Avsluta en loop med en tangenttryckning</vt:lpstr>
      <vt:lpstr>Bakgrund: Grunderna i programmering med TI-Nspire CX.</vt:lpstr>
      <vt:lpstr>Skapa ett nytt dokument</vt:lpstr>
      <vt:lpstr>PowerPoint Presentation</vt:lpstr>
      <vt:lpstr>Startmeny</vt:lpstr>
      <vt:lpstr>Starta upp en ny programeditor-sida som en plats att köra de program som skrivs
</vt:lpstr>
      <vt:lpstr>Programeditor-sida</vt:lpstr>
      <vt:lpstr>Lagra ditt program</vt:lpstr>
      <vt:lpstr>Infoga en Räknare-sida för  att köra ditt program</vt:lpstr>
      <vt:lpstr>Köra ditt program</vt:lpstr>
      <vt:lpstr>Spara TI-Nspire dokumentet med ditt program</vt:lpstr>
      <vt:lpstr>Spara TI-Nspire dokumentet med ditt program</vt:lpstr>
      <vt:lpstr>AVSLUTNING PÅ ProjeKTET  EXEMPEL PÅ KOD:</vt:lpstr>
      <vt:lpstr>Bakgrund: Programexempel (Grundläggande)</vt:lpstr>
      <vt:lpstr>Bakgrund: Programexempel  (Avancerat)</vt:lpstr>
    </vt:vector>
  </TitlesOfParts>
  <Company>Texas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“E” in STEM</dc:title>
  <dc:creator>Texas Instruments</dc:creator>
  <cp:lastModifiedBy>Windows User</cp:lastModifiedBy>
  <cp:revision>1357</cp:revision>
  <cp:lastPrinted>2016-06-09T16:23:23Z</cp:lastPrinted>
  <dcterms:created xsi:type="dcterms:W3CDTF">2015-05-25T16:46:43Z</dcterms:created>
  <dcterms:modified xsi:type="dcterms:W3CDTF">2020-01-28T14:58:32Z</dcterms:modified>
</cp:coreProperties>
</file>